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5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32"/>
  </p:notesMasterIdLst>
  <p:handoutMasterIdLst>
    <p:handoutMasterId r:id="rId33"/>
  </p:handoutMasterIdLst>
  <p:sldIdLst>
    <p:sldId id="353" r:id="rId2"/>
    <p:sldId id="489" r:id="rId3"/>
    <p:sldId id="490" r:id="rId4"/>
    <p:sldId id="491" r:id="rId5"/>
    <p:sldId id="494" r:id="rId6"/>
    <p:sldId id="495" r:id="rId7"/>
    <p:sldId id="493" r:id="rId8"/>
    <p:sldId id="496" r:id="rId9"/>
    <p:sldId id="497" r:id="rId10"/>
    <p:sldId id="498" r:id="rId11"/>
    <p:sldId id="499" r:id="rId12"/>
    <p:sldId id="500" r:id="rId13"/>
    <p:sldId id="501" r:id="rId14"/>
    <p:sldId id="503" r:id="rId15"/>
    <p:sldId id="502" r:id="rId16"/>
    <p:sldId id="505" r:id="rId17"/>
    <p:sldId id="504" r:id="rId18"/>
    <p:sldId id="509" r:id="rId19"/>
    <p:sldId id="506" r:id="rId20"/>
    <p:sldId id="507" r:id="rId21"/>
    <p:sldId id="508" r:id="rId22"/>
    <p:sldId id="510" r:id="rId23"/>
    <p:sldId id="511" r:id="rId24"/>
    <p:sldId id="512" r:id="rId25"/>
    <p:sldId id="513" r:id="rId26"/>
    <p:sldId id="514" r:id="rId27"/>
    <p:sldId id="515" r:id="rId28"/>
    <p:sldId id="516" r:id="rId29"/>
    <p:sldId id="517" r:id="rId30"/>
    <p:sldId id="518" r:id="rId31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Wes" initials="J" lastIdx="1" clrIdx="0">
    <p:extLst>
      <p:ext uri="{19B8F6BF-5375-455C-9EA6-DF929625EA0E}">
        <p15:presenceInfo xmlns:p15="http://schemas.microsoft.com/office/powerpoint/2012/main" userId="JaW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  <a:srgbClr val="0000FF"/>
    <a:srgbClr val="66FF33"/>
    <a:srgbClr val="EBEBFF"/>
    <a:srgbClr val="E7E7FF"/>
    <a:srgbClr val="E1E1FF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88300" autoAdjust="0"/>
  </p:normalViewPr>
  <p:slideViewPr>
    <p:cSldViewPr>
      <p:cViewPr varScale="1">
        <p:scale>
          <a:sx n="96" d="100"/>
          <a:sy n="96" d="100"/>
        </p:scale>
        <p:origin x="6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ntercede\Desktop\Research\experimental_result(0928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intercede\Desktop\Research\experimental_result(0928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intercede\Desktop\Research\experimental_result(0928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13433684019757"/>
          <c:y val="0.12028582141518049"/>
          <c:w val="0.8525148440296757"/>
          <c:h val="0.7705895334511772"/>
        </c:manualLayout>
      </c:layout>
      <c:barChart>
        <c:barDir val="col"/>
        <c:grouping val="clustered"/>
        <c:varyColors val="0"/>
        <c:ser>
          <c:idx val="0"/>
          <c:order val="0"/>
          <c:tx>
            <c:v>HyperCuts</c:v>
          </c:tx>
          <c:invertIfNegative val="0"/>
          <c:cat>
            <c:strRef>
              <c:f>Sheet2!$C$5:$C$48</c:f>
              <c:strCache>
                <c:ptCount val="43"/>
                <c:pt idx="2">
                  <c:v>acl 1K</c:v>
                </c:pt>
                <c:pt idx="8">
                  <c:v>fw 1K</c:v>
                </c:pt>
                <c:pt idx="12">
                  <c:v>ipc 1K</c:v>
                </c:pt>
                <c:pt idx="17">
                  <c:v>acl 5K</c:v>
                </c:pt>
                <c:pt idx="23">
                  <c:v>fw 5K</c:v>
                </c:pt>
                <c:pt idx="27">
                  <c:v>ipc 5K</c:v>
                </c:pt>
                <c:pt idx="32">
                  <c:v>acl 10K</c:v>
                </c:pt>
                <c:pt idx="38">
                  <c:v>fw 10K</c:v>
                </c:pt>
                <c:pt idx="42">
                  <c:v>ipc 10K</c:v>
                </c:pt>
              </c:strCache>
            </c:strRef>
          </c:cat>
          <c:val>
            <c:numRef>
              <c:f>Sheet2!$D$5:$D$48</c:f>
              <c:numCache>
                <c:formatCode>General</c:formatCode>
                <c:ptCount val="44"/>
                <c:pt idx="0">
                  <c:v>104.05</c:v>
                </c:pt>
                <c:pt idx="1">
                  <c:v>296.14000000000016</c:v>
                </c:pt>
                <c:pt idx="2">
                  <c:v>106.83</c:v>
                </c:pt>
                <c:pt idx="3">
                  <c:v>141.33000000000001</c:v>
                </c:pt>
                <c:pt idx="4">
                  <c:v>38.309999999999995</c:v>
                </c:pt>
                <c:pt idx="6">
                  <c:v>13995.210000000005</c:v>
                </c:pt>
                <c:pt idx="7">
                  <c:v>274.19</c:v>
                </c:pt>
                <c:pt idx="8">
                  <c:v>18339.16</c:v>
                </c:pt>
                <c:pt idx="9">
                  <c:v>180.1875</c:v>
                </c:pt>
                <c:pt idx="10">
                  <c:v>32162.32</c:v>
                </c:pt>
                <c:pt idx="12">
                  <c:v>90.36999999999999</c:v>
                </c:pt>
                <c:pt idx="13">
                  <c:v>566.16999999999996</c:v>
                </c:pt>
                <c:pt idx="15">
                  <c:v>94.05</c:v>
                </c:pt>
                <c:pt idx="16">
                  <c:v>3398.3100000000013</c:v>
                </c:pt>
                <c:pt idx="17">
                  <c:v>357.3</c:v>
                </c:pt>
                <c:pt idx="18">
                  <c:v>426.84000000000015</c:v>
                </c:pt>
                <c:pt idx="19">
                  <c:v>55.25</c:v>
                </c:pt>
                <c:pt idx="21">
                  <c:v>13385.730000000005</c:v>
                </c:pt>
                <c:pt idx="22">
                  <c:v>1758.6</c:v>
                </c:pt>
                <c:pt idx="23">
                  <c:v>27218.420000000009</c:v>
                </c:pt>
                <c:pt idx="24">
                  <c:v>80220.36</c:v>
                </c:pt>
                <c:pt idx="25">
                  <c:v>57253.54</c:v>
                </c:pt>
                <c:pt idx="27">
                  <c:v>696.49</c:v>
                </c:pt>
                <c:pt idx="28">
                  <c:v>427.61</c:v>
                </c:pt>
                <c:pt idx="30">
                  <c:v>603.9599999999997</c:v>
                </c:pt>
                <c:pt idx="31">
                  <c:v>10009.379999999988</c:v>
                </c:pt>
                <c:pt idx="32">
                  <c:v>14416.92</c:v>
                </c:pt>
                <c:pt idx="33">
                  <c:v>3022.04</c:v>
                </c:pt>
                <c:pt idx="34">
                  <c:v>65.069999999999993</c:v>
                </c:pt>
                <c:pt idx="36">
                  <c:v>67052.320000000007</c:v>
                </c:pt>
                <c:pt idx="37">
                  <c:v>4337.05</c:v>
                </c:pt>
                <c:pt idx="38">
                  <c:v>64678.49</c:v>
                </c:pt>
                <c:pt idx="39">
                  <c:v>48266.58</c:v>
                </c:pt>
                <c:pt idx="40">
                  <c:v>58463.8</c:v>
                </c:pt>
                <c:pt idx="42">
                  <c:v>1304.1699999999998</c:v>
                </c:pt>
                <c:pt idx="43">
                  <c:v>759.93</c:v>
                </c:pt>
              </c:numCache>
            </c:numRef>
          </c:val>
        </c:ser>
        <c:ser>
          <c:idx val="1"/>
          <c:order val="1"/>
          <c:tx>
            <c:v>EffiCuts</c:v>
          </c:tx>
          <c:invertIfNegative val="0"/>
          <c:cat>
            <c:strRef>
              <c:f>Sheet2!$C$5:$C$48</c:f>
              <c:strCache>
                <c:ptCount val="43"/>
                <c:pt idx="2">
                  <c:v>acl 1K</c:v>
                </c:pt>
                <c:pt idx="8">
                  <c:v>fw 1K</c:v>
                </c:pt>
                <c:pt idx="12">
                  <c:v>ipc 1K</c:v>
                </c:pt>
                <c:pt idx="17">
                  <c:v>acl 5K</c:v>
                </c:pt>
                <c:pt idx="23">
                  <c:v>fw 5K</c:v>
                </c:pt>
                <c:pt idx="27">
                  <c:v>ipc 5K</c:v>
                </c:pt>
                <c:pt idx="32">
                  <c:v>acl 10K</c:v>
                </c:pt>
                <c:pt idx="38">
                  <c:v>fw 10K</c:v>
                </c:pt>
                <c:pt idx="42">
                  <c:v>ipc 10K</c:v>
                </c:pt>
              </c:strCache>
            </c:strRef>
          </c:cat>
          <c:val>
            <c:numRef>
              <c:f>Sheet2!$E$5:$E$48</c:f>
              <c:numCache>
                <c:formatCode>General</c:formatCode>
                <c:ptCount val="44"/>
                <c:pt idx="0">
                  <c:v>42.690000000000012</c:v>
                </c:pt>
                <c:pt idx="1">
                  <c:v>66.510000000000005</c:v>
                </c:pt>
                <c:pt idx="2">
                  <c:v>30.49</c:v>
                </c:pt>
                <c:pt idx="3">
                  <c:v>30.150000000000009</c:v>
                </c:pt>
                <c:pt idx="4">
                  <c:v>30.39</c:v>
                </c:pt>
                <c:pt idx="6">
                  <c:v>74.25</c:v>
                </c:pt>
                <c:pt idx="7">
                  <c:v>46.379999999999995</c:v>
                </c:pt>
                <c:pt idx="8">
                  <c:v>86.54</c:v>
                </c:pt>
                <c:pt idx="9">
                  <c:v>72.72</c:v>
                </c:pt>
                <c:pt idx="10">
                  <c:v>71.16</c:v>
                </c:pt>
                <c:pt idx="12">
                  <c:v>57.309999999999995</c:v>
                </c:pt>
                <c:pt idx="13">
                  <c:v>84.28</c:v>
                </c:pt>
                <c:pt idx="15">
                  <c:v>33.879999999999995</c:v>
                </c:pt>
                <c:pt idx="16">
                  <c:v>75.27</c:v>
                </c:pt>
                <c:pt idx="17">
                  <c:v>37.980000000000004</c:v>
                </c:pt>
                <c:pt idx="18">
                  <c:v>49.230000000000011</c:v>
                </c:pt>
                <c:pt idx="19">
                  <c:v>26.68</c:v>
                </c:pt>
                <c:pt idx="21">
                  <c:v>109.08</c:v>
                </c:pt>
                <c:pt idx="22">
                  <c:v>99.990000000000023</c:v>
                </c:pt>
                <c:pt idx="23">
                  <c:v>123.58</c:v>
                </c:pt>
                <c:pt idx="24">
                  <c:v>212.3</c:v>
                </c:pt>
                <c:pt idx="25">
                  <c:v>104.75</c:v>
                </c:pt>
                <c:pt idx="27">
                  <c:v>92.63</c:v>
                </c:pt>
                <c:pt idx="28">
                  <c:v>95.09</c:v>
                </c:pt>
                <c:pt idx="30">
                  <c:v>38.56</c:v>
                </c:pt>
                <c:pt idx="31">
                  <c:v>75.83</c:v>
                </c:pt>
                <c:pt idx="32">
                  <c:v>73.78</c:v>
                </c:pt>
                <c:pt idx="33">
                  <c:v>56.8</c:v>
                </c:pt>
                <c:pt idx="34">
                  <c:v>29.25</c:v>
                </c:pt>
                <c:pt idx="36">
                  <c:v>110.04</c:v>
                </c:pt>
                <c:pt idx="37">
                  <c:v>85.03</c:v>
                </c:pt>
                <c:pt idx="38">
                  <c:v>129.16999999999999</c:v>
                </c:pt>
                <c:pt idx="39">
                  <c:v>229.20999999999998</c:v>
                </c:pt>
                <c:pt idx="40">
                  <c:v>131.75</c:v>
                </c:pt>
                <c:pt idx="42">
                  <c:v>86.2</c:v>
                </c:pt>
                <c:pt idx="43">
                  <c:v>96.11</c:v>
                </c:pt>
              </c:numCache>
            </c:numRef>
          </c:val>
        </c:ser>
        <c:ser>
          <c:idx val="2"/>
          <c:order val="2"/>
          <c:tx>
            <c:v>LST</c:v>
          </c:tx>
          <c:spPr>
            <a:solidFill>
              <a:srgbClr val="FFFF00"/>
            </a:solidFill>
          </c:spPr>
          <c:invertIfNegative val="0"/>
          <c:cat>
            <c:strRef>
              <c:f>Sheet2!$C$5:$C$48</c:f>
              <c:strCache>
                <c:ptCount val="43"/>
                <c:pt idx="2">
                  <c:v>acl 1K</c:v>
                </c:pt>
                <c:pt idx="8">
                  <c:v>fw 1K</c:v>
                </c:pt>
                <c:pt idx="12">
                  <c:v>ipc 1K</c:v>
                </c:pt>
                <c:pt idx="17">
                  <c:v>acl 5K</c:v>
                </c:pt>
                <c:pt idx="23">
                  <c:v>fw 5K</c:v>
                </c:pt>
                <c:pt idx="27">
                  <c:v>ipc 5K</c:v>
                </c:pt>
                <c:pt idx="32">
                  <c:v>acl 10K</c:v>
                </c:pt>
                <c:pt idx="38">
                  <c:v>fw 10K</c:v>
                </c:pt>
                <c:pt idx="42">
                  <c:v>ipc 10K</c:v>
                </c:pt>
              </c:strCache>
            </c:strRef>
          </c:cat>
          <c:val>
            <c:numRef>
              <c:f>Sheet2!$F$5:$F$48</c:f>
              <c:numCache>
                <c:formatCode>General</c:formatCode>
                <c:ptCount val="44"/>
                <c:pt idx="0">
                  <c:v>32.870000000000005</c:v>
                </c:pt>
                <c:pt idx="1">
                  <c:v>27.87</c:v>
                </c:pt>
                <c:pt idx="2">
                  <c:v>24.85</c:v>
                </c:pt>
                <c:pt idx="3">
                  <c:v>27.61000000000001</c:v>
                </c:pt>
                <c:pt idx="4">
                  <c:v>23.419999999999991</c:v>
                </c:pt>
                <c:pt idx="6">
                  <c:v>32.300000000000004</c:v>
                </c:pt>
                <c:pt idx="7">
                  <c:v>22.35</c:v>
                </c:pt>
                <c:pt idx="8">
                  <c:v>44.68</c:v>
                </c:pt>
                <c:pt idx="9">
                  <c:v>40.58</c:v>
                </c:pt>
                <c:pt idx="10">
                  <c:v>31.24</c:v>
                </c:pt>
                <c:pt idx="12">
                  <c:v>24.38</c:v>
                </c:pt>
                <c:pt idx="13">
                  <c:v>18.91</c:v>
                </c:pt>
                <c:pt idx="15">
                  <c:v>28.310000000000009</c:v>
                </c:pt>
                <c:pt idx="16">
                  <c:v>28.56</c:v>
                </c:pt>
                <c:pt idx="17">
                  <c:v>29.150000000000009</c:v>
                </c:pt>
                <c:pt idx="18">
                  <c:v>33.410000000000004</c:v>
                </c:pt>
                <c:pt idx="19">
                  <c:v>25.03</c:v>
                </c:pt>
                <c:pt idx="21">
                  <c:v>29.259999999999991</c:v>
                </c:pt>
                <c:pt idx="22">
                  <c:v>23.59</c:v>
                </c:pt>
                <c:pt idx="23">
                  <c:v>30.97</c:v>
                </c:pt>
                <c:pt idx="24">
                  <c:v>46.56</c:v>
                </c:pt>
                <c:pt idx="25">
                  <c:v>44.97</c:v>
                </c:pt>
                <c:pt idx="27">
                  <c:v>30.54</c:v>
                </c:pt>
                <c:pt idx="28">
                  <c:v>22.71</c:v>
                </c:pt>
                <c:pt idx="30">
                  <c:v>28.419999999999991</c:v>
                </c:pt>
                <c:pt idx="31">
                  <c:v>56.27</c:v>
                </c:pt>
                <c:pt idx="32">
                  <c:v>41.02</c:v>
                </c:pt>
                <c:pt idx="33">
                  <c:v>43.57</c:v>
                </c:pt>
                <c:pt idx="34">
                  <c:v>24.87</c:v>
                </c:pt>
                <c:pt idx="36">
                  <c:v>31.05</c:v>
                </c:pt>
                <c:pt idx="37">
                  <c:v>23.66</c:v>
                </c:pt>
                <c:pt idx="38">
                  <c:v>32.57</c:v>
                </c:pt>
                <c:pt idx="39">
                  <c:v>50.65</c:v>
                </c:pt>
                <c:pt idx="40">
                  <c:v>39.5</c:v>
                </c:pt>
                <c:pt idx="42">
                  <c:v>30.74</c:v>
                </c:pt>
                <c:pt idx="43">
                  <c:v>22.7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8922896"/>
        <c:axId val="538923456"/>
      </c:barChart>
      <c:catAx>
        <c:axId val="538922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38923456"/>
        <c:crosses val="autoZero"/>
        <c:auto val="1"/>
        <c:lblAlgn val="ctr"/>
        <c:lblOffset val="100"/>
        <c:noMultiLvlLbl val="0"/>
      </c:catAx>
      <c:valAx>
        <c:axId val="538923456"/>
        <c:scaling>
          <c:logBase val="10"/>
          <c:orientation val="minMax"/>
        </c:scaling>
        <c:delete val="0"/>
        <c:axPos val="l"/>
        <c:majorGridlines/>
        <c:numFmt formatCode="[&gt;=1000000]0,,&quot;M&quot;;[&gt;=1000]0,&quot;K&quot;;0" sourceLinked="0"/>
        <c:majorTickMark val="in"/>
        <c:minorTickMark val="none"/>
        <c:tickLblPos val="nextTo"/>
        <c:crossAx val="538922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6665359629508008E-2"/>
          <c:y val="1.3613525582029523E-2"/>
          <c:w val="0.47128667685196124"/>
          <c:h val="6.68560715624833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50487140526461"/>
          <c:y val="0.13206577991310386"/>
          <c:w val="0.86781412114608392"/>
          <c:h val="0.79241010127971256"/>
        </c:manualLayout>
      </c:layout>
      <c:barChart>
        <c:barDir val="col"/>
        <c:grouping val="clustered"/>
        <c:varyColors val="0"/>
        <c:ser>
          <c:idx val="0"/>
          <c:order val="0"/>
          <c:tx>
            <c:v>HyperCuts</c:v>
          </c:tx>
          <c:invertIfNegative val="0"/>
          <c:cat>
            <c:strRef>
              <c:f>Sheet1!$N$62:$N$103</c:f>
              <c:strCache>
                <c:ptCount val="41"/>
                <c:pt idx="0">
                  <c:v>acl 1K</c:v>
                </c:pt>
                <c:pt idx="6">
                  <c:v>fw 1K</c:v>
                </c:pt>
                <c:pt idx="10">
                  <c:v>ipc 1K</c:v>
                </c:pt>
                <c:pt idx="15">
                  <c:v>acl 5K</c:v>
                </c:pt>
                <c:pt idx="21">
                  <c:v>fw 5K</c:v>
                </c:pt>
                <c:pt idx="25">
                  <c:v>ipc 5K</c:v>
                </c:pt>
                <c:pt idx="30">
                  <c:v>acl 10K</c:v>
                </c:pt>
                <c:pt idx="36">
                  <c:v>fw 10K</c:v>
                </c:pt>
                <c:pt idx="40">
                  <c:v>ipc 10K</c:v>
                </c:pt>
              </c:strCache>
            </c:strRef>
          </c:cat>
          <c:val>
            <c:numRef>
              <c:f>Sheet1!$O$62:$O$103</c:f>
              <c:numCache>
                <c:formatCode>General</c:formatCode>
                <c:ptCount val="42"/>
                <c:pt idx="0">
                  <c:v>52</c:v>
                </c:pt>
                <c:pt idx="1">
                  <c:v>57</c:v>
                </c:pt>
                <c:pt idx="2">
                  <c:v>57</c:v>
                </c:pt>
                <c:pt idx="4">
                  <c:v>81</c:v>
                </c:pt>
                <c:pt idx="5">
                  <c:v>26</c:v>
                </c:pt>
                <c:pt idx="6">
                  <c:v>65</c:v>
                </c:pt>
                <c:pt idx="7">
                  <c:v>57</c:v>
                </c:pt>
                <c:pt idx="8">
                  <c:v>72</c:v>
                </c:pt>
                <c:pt idx="10">
                  <c:v>63</c:v>
                </c:pt>
                <c:pt idx="11">
                  <c:v>68</c:v>
                </c:pt>
                <c:pt idx="13">
                  <c:v>71</c:v>
                </c:pt>
                <c:pt idx="14">
                  <c:v>66</c:v>
                </c:pt>
                <c:pt idx="15">
                  <c:v>70</c:v>
                </c:pt>
                <c:pt idx="16">
                  <c:v>67</c:v>
                </c:pt>
                <c:pt idx="18">
                  <c:v>68</c:v>
                </c:pt>
                <c:pt idx="19">
                  <c:v>100</c:v>
                </c:pt>
                <c:pt idx="20">
                  <c:v>31</c:v>
                </c:pt>
                <c:pt idx="21">
                  <c:v>119</c:v>
                </c:pt>
                <c:pt idx="22">
                  <c:v>128</c:v>
                </c:pt>
                <c:pt idx="23">
                  <c:v>121</c:v>
                </c:pt>
                <c:pt idx="25">
                  <c:v>69</c:v>
                </c:pt>
                <c:pt idx="26">
                  <c:v>28</c:v>
                </c:pt>
                <c:pt idx="28">
                  <c:v>72</c:v>
                </c:pt>
                <c:pt idx="29">
                  <c:v>127</c:v>
                </c:pt>
                <c:pt idx="30">
                  <c:v>76</c:v>
                </c:pt>
                <c:pt idx="31">
                  <c:v>71</c:v>
                </c:pt>
                <c:pt idx="32">
                  <c:v>70</c:v>
                </c:pt>
                <c:pt idx="34">
                  <c:v>123</c:v>
                </c:pt>
                <c:pt idx="35">
                  <c:v>34</c:v>
                </c:pt>
                <c:pt idx="36">
                  <c:v>169</c:v>
                </c:pt>
                <c:pt idx="37">
                  <c:v>307</c:v>
                </c:pt>
                <c:pt idx="38">
                  <c:v>197</c:v>
                </c:pt>
                <c:pt idx="40">
                  <c:v>69</c:v>
                </c:pt>
                <c:pt idx="41">
                  <c:v>29</c:v>
                </c:pt>
              </c:numCache>
            </c:numRef>
          </c:val>
        </c:ser>
        <c:ser>
          <c:idx val="1"/>
          <c:order val="1"/>
          <c:tx>
            <c:v>EffiCuts</c:v>
          </c:tx>
          <c:invertIfNegative val="0"/>
          <c:cat>
            <c:strRef>
              <c:f>Sheet1!$N$62:$N$103</c:f>
              <c:strCache>
                <c:ptCount val="41"/>
                <c:pt idx="0">
                  <c:v>acl 1K</c:v>
                </c:pt>
                <c:pt idx="6">
                  <c:v>fw 1K</c:v>
                </c:pt>
                <c:pt idx="10">
                  <c:v>ipc 1K</c:v>
                </c:pt>
                <c:pt idx="15">
                  <c:v>acl 5K</c:v>
                </c:pt>
                <c:pt idx="21">
                  <c:v>fw 5K</c:v>
                </c:pt>
                <c:pt idx="25">
                  <c:v>ipc 5K</c:v>
                </c:pt>
                <c:pt idx="30">
                  <c:v>acl 10K</c:v>
                </c:pt>
                <c:pt idx="36">
                  <c:v>fw 10K</c:v>
                </c:pt>
                <c:pt idx="40">
                  <c:v>ipc 10K</c:v>
                </c:pt>
              </c:strCache>
            </c:strRef>
          </c:cat>
          <c:val>
            <c:numRef>
              <c:f>Sheet1!$P$62:$P$103</c:f>
              <c:numCache>
                <c:formatCode>General</c:formatCode>
                <c:ptCount val="42"/>
                <c:pt idx="0">
                  <c:v>67</c:v>
                </c:pt>
                <c:pt idx="1">
                  <c:v>59</c:v>
                </c:pt>
                <c:pt idx="2">
                  <c:v>33</c:v>
                </c:pt>
                <c:pt idx="4">
                  <c:v>100</c:v>
                </c:pt>
                <c:pt idx="5">
                  <c:v>72</c:v>
                </c:pt>
                <c:pt idx="6">
                  <c:v>104</c:v>
                </c:pt>
                <c:pt idx="7">
                  <c:v>123</c:v>
                </c:pt>
                <c:pt idx="8">
                  <c:v>112</c:v>
                </c:pt>
                <c:pt idx="10">
                  <c:v>69</c:v>
                </c:pt>
                <c:pt idx="11">
                  <c:v>96</c:v>
                </c:pt>
                <c:pt idx="13">
                  <c:v>84</c:v>
                </c:pt>
                <c:pt idx="14">
                  <c:v>78</c:v>
                </c:pt>
                <c:pt idx="15">
                  <c:v>80</c:v>
                </c:pt>
                <c:pt idx="16">
                  <c:v>79</c:v>
                </c:pt>
                <c:pt idx="18">
                  <c:v>39</c:v>
                </c:pt>
                <c:pt idx="19">
                  <c:v>116</c:v>
                </c:pt>
                <c:pt idx="20">
                  <c:v>83</c:v>
                </c:pt>
                <c:pt idx="21">
                  <c:v>113</c:v>
                </c:pt>
                <c:pt idx="22">
                  <c:v>144</c:v>
                </c:pt>
                <c:pt idx="23">
                  <c:v>114</c:v>
                </c:pt>
                <c:pt idx="25">
                  <c:v>92</c:v>
                </c:pt>
                <c:pt idx="26">
                  <c:v>66</c:v>
                </c:pt>
                <c:pt idx="28">
                  <c:v>51</c:v>
                </c:pt>
                <c:pt idx="29">
                  <c:v>100</c:v>
                </c:pt>
                <c:pt idx="30">
                  <c:v>106</c:v>
                </c:pt>
                <c:pt idx="31">
                  <c:v>94</c:v>
                </c:pt>
                <c:pt idx="32">
                  <c:v>45</c:v>
                </c:pt>
                <c:pt idx="34">
                  <c:v>116</c:v>
                </c:pt>
                <c:pt idx="35">
                  <c:v>93</c:v>
                </c:pt>
                <c:pt idx="36">
                  <c:v>128</c:v>
                </c:pt>
                <c:pt idx="37">
                  <c:v>134</c:v>
                </c:pt>
                <c:pt idx="38">
                  <c:v>129</c:v>
                </c:pt>
                <c:pt idx="40">
                  <c:v>80</c:v>
                </c:pt>
                <c:pt idx="41">
                  <c:v>64</c:v>
                </c:pt>
              </c:numCache>
            </c:numRef>
          </c:val>
        </c:ser>
        <c:ser>
          <c:idx val="2"/>
          <c:order val="2"/>
          <c:tx>
            <c:v>LST</c:v>
          </c:tx>
          <c:spPr>
            <a:solidFill>
              <a:srgbClr val="FFFF00"/>
            </a:solidFill>
          </c:spPr>
          <c:invertIfNegative val="0"/>
          <c:cat>
            <c:strRef>
              <c:f>Sheet1!$N$62:$N$103</c:f>
              <c:strCache>
                <c:ptCount val="41"/>
                <c:pt idx="0">
                  <c:v>acl 1K</c:v>
                </c:pt>
                <c:pt idx="6">
                  <c:v>fw 1K</c:v>
                </c:pt>
                <c:pt idx="10">
                  <c:v>ipc 1K</c:v>
                </c:pt>
                <c:pt idx="15">
                  <c:v>acl 5K</c:v>
                </c:pt>
                <c:pt idx="21">
                  <c:v>fw 5K</c:v>
                </c:pt>
                <c:pt idx="25">
                  <c:v>ipc 5K</c:v>
                </c:pt>
                <c:pt idx="30">
                  <c:v>acl 10K</c:v>
                </c:pt>
                <c:pt idx="36">
                  <c:v>fw 10K</c:v>
                </c:pt>
                <c:pt idx="40">
                  <c:v>ipc 10K</c:v>
                </c:pt>
              </c:strCache>
            </c:strRef>
          </c:cat>
          <c:val>
            <c:numRef>
              <c:f>Sheet1!$Q$62:$Q$103</c:f>
              <c:numCache>
                <c:formatCode>General</c:formatCode>
                <c:ptCount val="42"/>
                <c:pt idx="0">
                  <c:v>36</c:v>
                </c:pt>
                <c:pt idx="1">
                  <c:v>37</c:v>
                </c:pt>
                <c:pt idx="2">
                  <c:v>32</c:v>
                </c:pt>
                <c:pt idx="4">
                  <c:v>49</c:v>
                </c:pt>
                <c:pt idx="5">
                  <c:v>35</c:v>
                </c:pt>
                <c:pt idx="6">
                  <c:v>49</c:v>
                </c:pt>
                <c:pt idx="7">
                  <c:v>44</c:v>
                </c:pt>
                <c:pt idx="8">
                  <c:v>53</c:v>
                </c:pt>
                <c:pt idx="10">
                  <c:v>35</c:v>
                </c:pt>
                <c:pt idx="11">
                  <c:v>36</c:v>
                </c:pt>
                <c:pt idx="13">
                  <c:v>44</c:v>
                </c:pt>
                <c:pt idx="14">
                  <c:v>50</c:v>
                </c:pt>
                <c:pt idx="15">
                  <c:v>53</c:v>
                </c:pt>
                <c:pt idx="16">
                  <c:v>53</c:v>
                </c:pt>
                <c:pt idx="18">
                  <c:v>40</c:v>
                </c:pt>
                <c:pt idx="19">
                  <c:v>58</c:v>
                </c:pt>
                <c:pt idx="20">
                  <c:v>43</c:v>
                </c:pt>
                <c:pt idx="21">
                  <c:v>59</c:v>
                </c:pt>
                <c:pt idx="22">
                  <c:v>64</c:v>
                </c:pt>
                <c:pt idx="23">
                  <c:v>61</c:v>
                </c:pt>
                <c:pt idx="25">
                  <c:v>49</c:v>
                </c:pt>
                <c:pt idx="26">
                  <c:v>50</c:v>
                </c:pt>
                <c:pt idx="28">
                  <c:v>47</c:v>
                </c:pt>
                <c:pt idx="29">
                  <c:v>67</c:v>
                </c:pt>
                <c:pt idx="30">
                  <c:v>61</c:v>
                </c:pt>
                <c:pt idx="31">
                  <c:v>67</c:v>
                </c:pt>
                <c:pt idx="32">
                  <c:v>42</c:v>
                </c:pt>
                <c:pt idx="34">
                  <c:v>72</c:v>
                </c:pt>
                <c:pt idx="35">
                  <c:v>50</c:v>
                </c:pt>
                <c:pt idx="36">
                  <c:v>71</c:v>
                </c:pt>
                <c:pt idx="37">
                  <c:v>70</c:v>
                </c:pt>
                <c:pt idx="38">
                  <c:v>66</c:v>
                </c:pt>
                <c:pt idx="40">
                  <c:v>55</c:v>
                </c:pt>
                <c:pt idx="4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113376"/>
        <c:axId val="321114496"/>
      </c:barChart>
      <c:catAx>
        <c:axId val="321113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1114496"/>
        <c:crosses val="autoZero"/>
        <c:auto val="1"/>
        <c:lblAlgn val="ctr"/>
        <c:lblOffset val="100"/>
        <c:noMultiLvlLbl val="0"/>
      </c:catAx>
      <c:valAx>
        <c:axId val="321114496"/>
        <c:scaling>
          <c:orientation val="minMax"/>
          <c:max val="160"/>
        </c:scaling>
        <c:delete val="0"/>
        <c:axPos val="l"/>
        <c:majorGridlines/>
        <c:numFmt formatCode="#,##0_);\(#,##0\)" sourceLinked="0"/>
        <c:majorTickMark val="in"/>
        <c:minorTickMark val="none"/>
        <c:tickLblPos val="nextTo"/>
        <c:crossAx val="321113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288728967276662"/>
          <c:y val="4.0535611014724934E-3"/>
          <c:w val="0.30979304459142226"/>
          <c:h val="0.106015998222419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372975967340037E-2"/>
          <c:y val="0.11524048130347343"/>
          <c:w val="0.88155258734692488"/>
          <c:h val="0.79795582370385565"/>
        </c:manualLayout>
      </c:layout>
      <c:barChart>
        <c:barDir val="col"/>
        <c:grouping val="clustered"/>
        <c:varyColors val="0"/>
        <c:ser>
          <c:idx val="0"/>
          <c:order val="0"/>
          <c:tx>
            <c:v>HyperCuts</c:v>
          </c:tx>
          <c:invertIfNegative val="0"/>
          <c:cat>
            <c:strRef>
              <c:f>Sheet1!$H$60:$H$103</c:f>
              <c:strCache>
                <c:ptCount val="43"/>
                <c:pt idx="2">
                  <c:v>acl 1K</c:v>
                </c:pt>
                <c:pt idx="8">
                  <c:v>fw 1K</c:v>
                </c:pt>
                <c:pt idx="12">
                  <c:v>ipc 1K</c:v>
                </c:pt>
                <c:pt idx="17">
                  <c:v>acl 5K</c:v>
                </c:pt>
                <c:pt idx="23">
                  <c:v>fw 5K</c:v>
                </c:pt>
                <c:pt idx="27">
                  <c:v>ipc 5K</c:v>
                </c:pt>
                <c:pt idx="32">
                  <c:v>acl 10K</c:v>
                </c:pt>
                <c:pt idx="38">
                  <c:v>fw 10K</c:v>
                </c:pt>
                <c:pt idx="42">
                  <c:v>ipc 10K</c:v>
                </c:pt>
              </c:strCache>
            </c:strRef>
          </c:cat>
          <c:val>
            <c:numRef>
              <c:f>Sheet1!$I$60:$I$103</c:f>
              <c:numCache>
                <c:formatCode>General</c:formatCode>
                <c:ptCount val="44"/>
                <c:pt idx="0">
                  <c:v>33.839999999999996</c:v>
                </c:pt>
                <c:pt idx="1">
                  <c:v>30.85</c:v>
                </c:pt>
                <c:pt idx="2">
                  <c:v>21.830000000000005</c:v>
                </c:pt>
                <c:pt idx="3">
                  <c:v>27.53</c:v>
                </c:pt>
                <c:pt idx="4">
                  <c:v>25.89</c:v>
                </c:pt>
                <c:pt idx="6">
                  <c:v>35.690000000000012</c:v>
                </c:pt>
                <c:pt idx="7">
                  <c:v>15.870000000000005</c:v>
                </c:pt>
                <c:pt idx="8">
                  <c:v>31.99</c:v>
                </c:pt>
                <c:pt idx="9">
                  <c:v>34.61</c:v>
                </c:pt>
                <c:pt idx="10">
                  <c:v>35.64</c:v>
                </c:pt>
                <c:pt idx="12">
                  <c:v>24.16</c:v>
                </c:pt>
                <c:pt idx="13">
                  <c:v>34.49</c:v>
                </c:pt>
                <c:pt idx="15">
                  <c:v>36.46</c:v>
                </c:pt>
                <c:pt idx="16">
                  <c:v>37.42</c:v>
                </c:pt>
                <c:pt idx="17">
                  <c:v>30.759999999999991</c:v>
                </c:pt>
                <c:pt idx="18">
                  <c:v>36.36</c:v>
                </c:pt>
                <c:pt idx="19">
                  <c:v>35.200000000000003</c:v>
                </c:pt>
                <c:pt idx="21">
                  <c:v>72.39</c:v>
                </c:pt>
                <c:pt idx="22">
                  <c:v>17.77</c:v>
                </c:pt>
                <c:pt idx="23">
                  <c:v>87.85</c:v>
                </c:pt>
                <c:pt idx="24">
                  <c:v>77.56</c:v>
                </c:pt>
                <c:pt idx="25">
                  <c:v>81.56</c:v>
                </c:pt>
                <c:pt idx="27">
                  <c:v>37.89</c:v>
                </c:pt>
                <c:pt idx="28">
                  <c:v>15.5</c:v>
                </c:pt>
                <c:pt idx="30">
                  <c:v>41.379999999999995</c:v>
                </c:pt>
                <c:pt idx="31">
                  <c:v>66.540000000000006</c:v>
                </c:pt>
                <c:pt idx="32">
                  <c:v>38.54</c:v>
                </c:pt>
                <c:pt idx="33">
                  <c:v>34.39</c:v>
                </c:pt>
                <c:pt idx="34">
                  <c:v>38.17</c:v>
                </c:pt>
                <c:pt idx="36">
                  <c:v>90.42</c:v>
                </c:pt>
                <c:pt idx="37">
                  <c:v>18.89</c:v>
                </c:pt>
                <c:pt idx="38">
                  <c:v>119.54</c:v>
                </c:pt>
                <c:pt idx="39">
                  <c:v>192.19</c:v>
                </c:pt>
                <c:pt idx="40">
                  <c:v>144.15</c:v>
                </c:pt>
                <c:pt idx="42">
                  <c:v>36.39</c:v>
                </c:pt>
                <c:pt idx="43">
                  <c:v>16.55</c:v>
                </c:pt>
              </c:numCache>
            </c:numRef>
          </c:val>
        </c:ser>
        <c:ser>
          <c:idx val="1"/>
          <c:order val="1"/>
          <c:tx>
            <c:v>EffiCuts</c:v>
          </c:tx>
          <c:invertIfNegative val="0"/>
          <c:cat>
            <c:strRef>
              <c:f>Sheet1!$H$60:$H$103</c:f>
              <c:strCache>
                <c:ptCount val="43"/>
                <c:pt idx="2">
                  <c:v>acl 1K</c:v>
                </c:pt>
                <c:pt idx="8">
                  <c:v>fw 1K</c:v>
                </c:pt>
                <c:pt idx="12">
                  <c:v>ipc 1K</c:v>
                </c:pt>
                <c:pt idx="17">
                  <c:v>acl 5K</c:v>
                </c:pt>
                <c:pt idx="23">
                  <c:v>fw 5K</c:v>
                </c:pt>
                <c:pt idx="27">
                  <c:v>ipc 5K</c:v>
                </c:pt>
                <c:pt idx="32">
                  <c:v>acl 10K</c:v>
                </c:pt>
                <c:pt idx="38">
                  <c:v>fw 10K</c:v>
                </c:pt>
                <c:pt idx="42">
                  <c:v>ipc 10K</c:v>
                </c:pt>
              </c:strCache>
            </c:strRef>
          </c:cat>
          <c:val>
            <c:numRef>
              <c:f>Sheet1!$J$60:$J$103</c:f>
              <c:numCache>
                <c:formatCode>General</c:formatCode>
                <c:ptCount val="44"/>
                <c:pt idx="0">
                  <c:v>19.04</c:v>
                </c:pt>
                <c:pt idx="1">
                  <c:v>32.190000000000012</c:v>
                </c:pt>
                <c:pt idx="2">
                  <c:v>15.99</c:v>
                </c:pt>
                <c:pt idx="3">
                  <c:v>16.89</c:v>
                </c:pt>
                <c:pt idx="4">
                  <c:v>16.16</c:v>
                </c:pt>
                <c:pt idx="6">
                  <c:v>38.160000000000011</c:v>
                </c:pt>
                <c:pt idx="7">
                  <c:v>32.54</c:v>
                </c:pt>
                <c:pt idx="8">
                  <c:v>30.7</c:v>
                </c:pt>
                <c:pt idx="9">
                  <c:v>40.49</c:v>
                </c:pt>
                <c:pt idx="10">
                  <c:v>37.309999999999995</c:v>
                </c:pt>
                <c:pt idx="12">
                  <c:v>24.6</c:v>
                </c:pt>
                <c:pt idx="13">
                  <c:v>31.24</c:v>
                </c:pt>
                <c:pt idx="15">
                  <c:v>22.25</c:v>
                </c:pt>
                <c:pt idx="16">
                  <c:v>28.99</c:v>
                </c:pt>
                <c:pt idx="17">
                  <c:v>20.16</c:v>
                </c:pt>
                <c:pt idx="18">
                  <c:v>21.12</c:v>
                </c:pt>
                <c:pt idx="19">
                  <c:v>18.97</c:v>
                </c:pt>
                <c:pt idx="21">
                  <c:v>33.86</c:v>
                </c:pt>
                <c:pt idx="22">
                  <c:v>35.020000000000003</c:v>
                </c:pt>
                <c:pt idx="23">
                  <c:v>34.08</c:v>
                </c:pt>
                <c:pt idx="24">
                  <c:v>42.760000000000012</c:v>
                </c:pt>
                <c:pt idx="25">
                  <c:v>37.47</c:v>
                </c:pt>
                <c:pt idx="27">
                  <c:v>32.349999999999994</c:v>
                </c:pt>
                <c:pt idx="28">
                  <c:v>19.010000000000005</c:v>
                </c:pt>
                <c:pt idx="30">
                  <c:v>18.02</c:v>
                </c:pt>
                <c:pt idx="31">
                  <c:v>40.75</c:v>
                </c:pt>
                <c:pt idx="32">
                  <c:v>25.58</c:v>
                </c:pt>
                <c:pt idx="33">
                  <c:v>24.1</c:v>
                </c:pt>
                <c:pt idx="34">
                  <c:v>21.47</c:v>
                </c:pt>
                <c:pt idx="36">
                  <c:v>38.660000000000011</c:v>
                </c:pt>
                <c:pt idx="37">
                  <c:v>41.51</c:v>
                </c:pt>
                <c:pt idx="38">
                  <c:v>37.270000000000003</c:v>
                </c:pt>
                <c:pt idx="39">
                  <c:v>40.870000000000005</c:v>
                </c:pt>
                <c:pt idx="40">
                  <c:v>38.770000000000003</c:v>
                </c:pt>
                <c:pt idx="42">
                  <c:v>29.939999999999991</c:v>
                </c:pt>
                <c:pt idx="43">
                  <c:v>20.52</c:v>
                </c:pt>
              </c:numCache>
            </c:numRef>
          </c:val>
        </c:ser>
        <c:ser>
          <c:idx val="2"/>
          <c:order val="2"/>
          <c:tx>
            <c:v>LST</c:v>
          </c:tx>
          <c:spPr>
            <a:solidFill>
              <a:srgbClr val="FFFF00"/>
            </a:solidFill>
          </c:spPr>
          <c:invertIfNegative val="0"/>
          <c:cat>
            <c:strRef>
              <c:f>Sheet1!$H$60:$H$103</c:f>
              <c:strCache>
                <c:ptCount val="43"/>
                <c:pt idx="2">
                  <c:v>acl 1K</c:v>
                </c:pt>
                <c:pt idx="8">
                  <c:v>fw 1K</c:v>
                </c:pt>
                <c:pt idx="12">
                  <c:v>ipc 1K</c:v>
                </c:pt>
                <c:pt idx="17">
                  <c:v>acl 5K</c:v>
                </c:pt>
                <c:pt idx="23">
                  <c:v>fw 5K</c:v>
                </c:pt>
                <c:pt idx="27">
                  <c:v>ipc 5K</c:v>
                </c:pt>
                <c:pt idx="32">
                  <c:v>acl 10K</c:v>
                </c:pt>
                <c:pt idx="38">
                  <c:v>fw 10K</c:v>
                </c:pt>
                <c:pt idx="42">
                  <c:v>ipc 10K</c:v>
                </c:pt>
              </c:strCache>
            </c:strRef>
          </c:cat>
          <c:val>
            <c:numRef>
              <c:f>Sheet1!$K$60:$K$103</c:f>
              <c:numCache>
                <c:formatCode>General</c:formatCode>
                <c:ptCount val="44"/>
                <c:pt idx="0">
                  <c:v>19.942999999999984</c:v>
                </c:pt>
                <c:pt idx="1">
                  <c:v>18.97</c:v>
                </c:pt>
                <c:pt idx="2">
                  <c:v>18.3</c:v>
                </c:pt>
                <c:pt idx="3">
                  <c:v>18.37</c:v>
                </c:pt>
                <c:pt idx="4">
                  <c:v>17.71</c:v>
                </c:pt>
                <c:pt idx="6">
                  <c:v>23.01</c:v>
                </c:pt>
                <c:pt idx="7">
                  <c:v>18.53</c:v>
                </c:pt>
                <c:pt idx="8">
                  <c:v>25.47</c:v>
                </c:pt>
                <c:pt idx="9">
                  <c:v>24.49</c:v>
                </c:pt>
                <c:pt idx="10">
                  <c:v>22.99</c:v>
                </c:pt>
                <c:pt idx="12">
                  <c:v>18.25</c:v>
                </c:pt>
                <c:pt idx="13">
                  <c:v>18.649999999999999</c:v>
                </c:pt>
                <c:pt idx="15">
                  <c:v>23.59</c:v>
                </c:pt>
                <c:pt idx="16">
                  <c:v>23.650000000000009</c:v>
                </c:pt>
                <c:pt idx="17">
                  <c:v>23.3</c:v>
                </c:pt>
                <c:pt idx="18">
                  <c:v>22.95999999999999</c:v>
                </c:pt>
                <c:pt idx="19">
                  <c:v>22.45</c:v>
                </c:pt>
                <c:pt idx="21">
                  <c:v>28.53</c:v>
                </c:pt>
                <c:pt idx="22">
                  <c:v>22.06</c:v>
                </c:pt>
                <c:pt idx="23">
                  <c:v>30.47999999999999</c:v>
                </c:pt>
                <c:pt idx="24">
                  <c:v>30.34</c:v>
                </c:pt>
                <c:pt idx="25">
                  <c:v>29.77999999999999</c:v>
                </c:pt>
                <c:pt idx="27">
                  <c:v>23.6</c:v>
                </c:pt>
                <c:pt idx="28">
                  <c:v>27.01</c:v>
                </c:pt>
                <c:pt idx="30">
                  <c:v>24.51</c:v>
                </c:pt>
                <c:pt idx="31">
                  <c:v>28.6</c:v>
                </c:pt>
                <c:pt idx="32">
                  <c:v>26.650000000000009</c:v>
                </c:pt>
                <c:pt idx="33">
                  <c:v>26.73</c:v>
                </c:pt>
                <c:pt idx="34">
                  <c:v>23.9</c:v>
                </c:pt>
                <c:pt idx="36">
                  <c:v>32.270000000000003</c:v>
                </c:pt>
                <c:pt idx="37">
                  <c:v>24.22</c:v>
                </c:pt>
                <c:pt idx="38">
                  <c:v>33.9</c:v>
                </c:pt>
                <c:pt idx="39">
                  <c:v>32.379999999999995</c:v>
                </c:pt>
                <c:pt idx="40">
                  <c:v>31.85</c:v>
                </c:pt>
                <c:pt idx="42">
                  <c:v>26.17</c:v>
                </c:pt>
                <c:pt idx="43">
                  <c:v>29.38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391152"/>
        <c:axId val="84390592"/>
      </c:barChart>
      <c:catAx>
        <c:axId val="84391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4390592"/>
        <c:crosses val="autoZero"/>
        <c:auto val="1"/>
        <c:lblAlgn val="ctr"/>
        <c:lblOffset val="100"/>
        <c:noMultiLvlLbl val="0"/>
      </c:catAx>
      <c:valAx>
        <c:axId val="8439059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in"/>
        <c:minorTickMark val="none"/>
        <c:tickLblPos val="nextTo"/>
        <c:crossAx val="84391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507687516896113"/>
          <c:y val="7.6149572212564341E-4"/>
          <c:w val="0.33081186885537733"/>
          <c:h val="0.1093053141084636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0.16667</cdr:y>
    </cdr:from>
    <cdr:to>
      <cdr:x>0.00855</cdr:x>
      <cdr:y>0.66234</cdr:y>
    </cdr:to>
    <cdr:sp macro="" textlink="">
      <cdr:nvSpPr>
        <cdr:cNvPr id="2" name="文字方塊 1"/>
        <cdr:cNvSpPr txBox="1"/>
      </cdr:nvSpPr>
      <cdr:spPr>
        <a:xfrm xmlns:a="http://schemas.openxmlformats.org/drawingml/2006/main" rot="10800000">
          <a:off x="-72008" y="612065"/>
          <a:ext cx="72008" cy="18203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eaVert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TW" sz="1600" dirty="0"/>
            <a:t>Bytes per rule</a:t>
          </a:r>
          <a:endParaRPr lang="zh-TW" alt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0.00258</cdr:x>
      <cdr:y>0.16319</cdr:y>
    </cdr:from>
    <cdr:to>
      <cdr:x>0.03866</cdr:x>
      <cdr:y>0.79167</cdr:y>
    </cdr:to>
    <cdr:sp macro="" textlink="">
      <cdr:nvSpPr>
        <cdr:cNvPr id="2" name="文字方塊 1"/>
        <cdr:cNvSpPr txBox="1"/>
      </cdr:nvSpPr>
      <cdr:spPr>
        <a:xfrm xmlns:a="http://schemas.openxmlformats.org/drawingml/2006/main" rot="10800000">
          <a:off x="19048" y="447673"/>
          <a:ext cx="266701" cy="1724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eaVert" wrap="none" rtlCol="0"/>
        <a:lstStyle xmlns:a="http://schemas.openxmlformats.org/drawingml/2006/main"/>
        <a:p xmlns:a="http://schemas.openxmlformats.org/drawingml/2006/main">
          <a:r>
            <a:rPr lang="en-US" altLang="zh-TW" sz="1600" dirty="0"/>
            <a:t>Number</a:t>
          </a:r>
          <a:r>
            <a:rPr lang="en-US" altLang="zh-TW" sz="1600" baseline="0" dirty="0"/>
            <a:t> of Memory accesses</a:t>
          </a:r>
          <a:endParaRPr lang="zh-TW" altLang="en-US" sz="1600" dirty="0"/>
        </a:p>
      </cdr:txBody>
    </cdr:sp>
  </cdr:relSizeAnchor>
  <cdr:relSizeAnchor xmlns:cdr="http://schemas.openxmlformats.org/drawingml/2006/chartDrawing">
    <cdr:from>
      <cdr:x>0.81715</cdr:x>
      <cdr:y>0.08475</cdr:y>
    </cdr:from>
    <cdr:to>
      <cdr:x>0.84293</cdr:x>
      <cdr:y>0.14576</cdr:y>
    </cdr:to>
    <cdr:sp macro="" textlink="">
      <cdr:nvSpPr>
        <cdr:cNvPr id="3" name="文字方塊 1"/>
        <cdr:cNvSpPr txBox="1"/>
      </cdr:nvSpPr>
      <cdr:spPr>
        <a:xfrm xmlns:a="http://schemas.openxmlformats.org/drawingml/2006/main" flipH="1">
          <a:off x="4459836" y="285750"/>
          <a:ext cx="140739" cy="2057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169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0.84101</cdr:x>
      <cdr:y>0.04689</cdr:y>
    </cdr:from>
    <cdr:to>
      <cdr:x>0.88483</cdr:x>
      <cdr:y>0.09774</cdr:y>
    </cdr:to>
    <cdr:sp macro="" textlink="">
      <cdr:nvSpPr>
        <cdr:cNvPr id="4" name="文字方塊 1"/>
        <cdr:cNvSpPr txBox="1"/>
      </cdr:nvSpPr>
      <cdr:spPr>
        <a:xfrm xmlns:a="http://schemas.openxmlformats.org/drawingml/2006/main">
          <a:off x="4590071" y="158099"/>
          <a:ext cx="239163" cy="171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307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0.86194</cdr:x>
      <cdr:y>0.08249</cdr:y>
    </cdr:from>
    <cdr:to>
      <cdr:x>0.91972</cdr:x>
      <cdr:y>0.15028</cdr:y>
    </cdr:to>
    <cdr:sp macro="" textlink="">
      <cdr:nvSpPr>
        <cdr:cNvPr id="5" name="文字方塊 1"/>
        <cdr:cNvSpPr txBox="1"/>
      </cdr:nvSpPr>
      <cdr:spPr>
        <a:xfrm xmlns:a="http://schemas.openxmlformats.org/drawingml/2006/main">
          <a:off x="4704291" y="278130"/>
          <a:ext cx="315384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197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0.81715</cdr:x>
      <cdr:y>0.08475</cdr:y>
    </cdr:from>
    <cdr:to>
      <cdr:x>0.84293</cdr:x>
      <cdr:y>0.14576</cdr:y>
    </cdr:to>
    <cdr:sp macro="" textlink="">
      <cdr:nvSpPr>
        <cdr:cNvPr id="7" name="文字方塊 1"/>
        <cdr:cNvSpPr txBox="1"/>
      </cdr:nvSpPr>
      <cdr:spPr>
        <a:xfrm xmlns:a="http://schemas.openxmlformats.org/drawingml/2006/main" flipH="1">
          <a:off x="4459836" y="285750"/>
          <a:ext cx="140739" cy="2057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169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0.84101</cdr:x>
      <cdr:y>0.04689</cdr:y>
    </cdr:from>
    <cdr:to>
      <cdr:x>0.88483</cdr:x>
      <cdr:y>0.09774</cdr:y>
    </cdr:to>
    <cdr:sp macro="" textlink="">
      <cdr:nvSpPr>
        <cdr:cNvPr id="8" name="文字方塊 1"/>
        <cdr:cNvSpPr txBox="1"/>
      </cdr:nvSpPr>
      <cdr:spPr>
        <a:xfrm xmlns:a="http://schemas.openxmlformats.org/drawingml/2006/main">
          <a:off x="4590071" y="158099"/>
          <a:ext cx="239163" cy="171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307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0.86194</cdr:x>
      <cdr:y>0.08249</cdr:y>
    </cdr:from>
    <cdr:to>
      <cdr:x>0.91972</cdr:x>
      <cdr:y>0.15028</cdr:y>
    </cdr:to>
    <cdr:sp macro="" textlink="">
      <cdr:nvSpPr>
        <cdr:cNvPr id="9" name="文字方塊 1"/>
        <cdr:cNvSpPr txBox="1"/>
      </cdr:nvSpPr>
      <cdr:spPr>
        <a:xfrm xmlns:a="http://schemas.openxmlformats.org/drawingml/2006/main">
          <a:off x="4704291" y="278130"/>
          <a:ext cx="315384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197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0.22539</cdr:y>
    </cdr:from>
    <cdr:to>
      <cdr:x>0.00922</cdr:x>
      <cdr:y>0.87057</cdr:y>
    </cdr:to>
    <cdr:sp macro="" textlink="">
      <cdr:nvSpPr>
        <cdr:cNvPr id="2" name="文字方塊 1"/>
        <cdr:cNvSpPr txBox="1"/>
      </cdr:nvSpPr>
      <cdr:spPr>
        <a:xfrm xmlns:a="http://schemas.openxmlformats.org/drawingml/2006/main" rot="10800000" flipH="1">
          <a:off x="0" y="864096"/>
          <a:ext cx="72008" cy="2473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eaVert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altLang="zh-TW" sz="1800" dirty="0"/>
            <a:t>Number</a:t>
          </a:r>
          <a:r>
            <a:rPr lang="en-US" altLang="zh-TW" sz="1800" baseline="0" dirty="0"/>
            <a:t> of Memory accesses</a:t>
          </a:r>
          <a:endParaRPr lang="zh-TW" altLang="en-US" sz="1800" dirty="0"/>
        </a:p>
      </cdr:txBody>
    </cdr:sp>
  </cdr:relSizeAnchor>
  <cdr:relSizeAnchor xmlns:cdr="http://schemas.openxmlformats.org/drawingml/2006/chartDrawing">
    <cdr:from>
      <cdr:x>0.80711</cdr:x>
      <cdr:y>0.05844</cdr:y>
    </cdr:from>
    <cdr:to>
      <cdr:x>0.87491</cdr:x>
      <cdr:y>0.14286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4451168" y="171439"/>
          <a:ext cx="373915" cy="247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119.5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0.83318</cdr:x>
      <cdr:y>0.01948</cdr:y>
    </cdr:from>
    <cdr:to>
      <cdr:x>0.90098</cdr:x>
      <cdr:y>0.10389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4594982" y="57161"/>
          <a:ext cx="373915" cy="247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192.2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0.86406</cdr:x>
      <cdr:y>0.06494</cdr:y>
    </cdr:from>
    <cdr:to>
      <cdr:x>0.93185</cdr:x>
      <cdr:y>0.14935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4765244" y="190509"/>
          <a:ext cx="373860" cy="247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altLang="zh-TW" sz="800">
              <a:latin typeface="Times New Roman" pitchFamily="18" charset="0"/>
              <a:cs typeface="Times New Roman" pitchFamily="18" charset="0"/>
            </a:rPr>
            <a:t>144.2</a:t>
          </a:r>
          <a:endParaRPr lang="zh-TW" altLang="en-US" sz="80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2015/12/30</a:t>
            </a:fld>
            <a:endParaRPr lang="en-US" altLang="zh-TW" dirty="0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0581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7340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8073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0228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8458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為了提高</a:t>
            </a:r>
            <a:r>
              <a:rPr lang="en-US" altLang="zh-TW" dirty="0" smtClean="0"/>
              <a:t>clock rate</a:t>
            </a:r>
            <a:r>
              <a:rPr lang="zh-TW" altLang="en-US" dirty="0" smtClean="0"/>
              <a:t>，將</a:t>
            </a:r>
            <a:r>
              <a:rPr lang="en-US" altLang="zh-TW" dirty="0" smtClean="0"/>
              <a:t>node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stage</a:t>
            </a:r>
            <a:r>
              <a:rPr lang="zh-TW" altLang="en-US" baseline="0" dirty="0" smtClean="0"/>
              <a:t>再分成兩個</a:t>
            </a:r>
            <a:r>
              <a:rPr lang="en-US" altLang="zh-TW" baseline="0" dirty="0" smtClean="0"/>
              <a:t>stage</a:t>
            </a:r>
            <a:r>
              <a:rPr lang="zh-TW" altLang="en-US" baseline="0" dirty="0" smtClean="0"/>
              <a:t>，雖然</a:t>
            </a:r>
            <a:r>
              <a:rPr lang="en-US" altLang="zh-TW" baseline="0" dirty="0" smtClean="0"/>
              <a:t>stage</a:t>
            </a:r>
            <a:r>
              <a:rPr lang="zh-TW" altLang="en-US" baseline="0" dirty="0" smtClean="0"/>
              <a:t>數變多，但因為</a:t>
            </a:r>
            <a:r>
              <a:rPr lang="en-US" altLang="zh-TW" baseline="0" dirty="0" smtClean="0"/>
              <a:t>search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tree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level</a:t>
            </a:r>
            <a:r>
              <a:rPr lang="zh-TW" altLang="en-US" baseline="0" dirty="0" smtClean="0"/>
              <a:t> 並不高所以是可接受的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endParaRPr lang="en-US" altLang="zh-TW" u="sng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2825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4901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1201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2361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432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近期因為</a:t>
            </a:r>
            <a:r>
              <a:rPr lang="en-US" altLang="zh-TW" dirty="0" smtClean="0"/>
              <a:t>ruleset size</a:t>
            </a:r>
            <a:r>
              <a:rPr lang="zh-TW" altLang="en-US" dirty="0" smtClean="0"/>
              <a:t>快速成長，因此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複雜度造成一般封包分類方法</a:t>
            </a:r>
            <a:r>
              <a:rPr lang="en-US" altLang="zh-TW" dirty="0" smtClean="0"/>
              <a:t>memory</a:t>
            </a:r>
            <a:r>
              <a:rPr lang="zh-TW" altLang="en-US" dirty="0" smtClean="0"/>
              <a:t>表現很差</a:t>
            </a:r>
            <a:endParaRPr lang="en-US" altLang="zh-TW" dirty="0" smtClean="0"/>
          </a:p>
          <a:p>
            <a:r>
              <a:rPr lang="en-US" altLang="zh-TW" dirty="0" err="1" smtClean="0"/>
              <a:t>Swintop</a:t>
            </a:r>
            <a:r>
              <a:rPr lang="zh-TW" altLang="en-US" dirty="0" smtClean="0"/>
              <a:t>是一種將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去分類的方式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8908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47162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58403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06142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36575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83033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79445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11303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96819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14743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3388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近期因為</a:t>
            </a:r>
            <a:r>
              <a:rPr lang="en-US" altLang="zh-TW" dirty="0" smtClean="0"/>
              <a:t>ruleset size</a:t>
            </a:r>
            <a:r>
              <a:rPr lang="zh-TW" altLang="en-US" dirty="0" smtClean="0"/>
              <a:t>快速成長，因此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複雜度造成一般封包分類方法</a:t>
            </a:r>
            <a:r>
              <a:rPr lang="en-US" altLang="zh-TW" dirty="0" smtClean="0"/>
              <a:t>memory</a:t>
            </a:r>
            <a:r>
              <a:rPr lang="zh-TW" altLang="en-US" dirty="0" smtClean="0"/>
              <a:t>表現很差</a:t>
            </a:r>
            <a:endParaRPr lang="en-US" altLang="zh-TW" dirty="0" smtClean="0"/>
          </a:p>
          <a:p>
            <a:r>
              <a:rPr lang="en-US" altLang="zh-TW" dirty="0" err="1" smtClean="0"/>
              <a:t>Swintop</a:t>
            </a:r>
            <a:r>
              <a:rPr lang="zh-TW" altLang="en-US" dirty="0" smtClean="0"/>
              <a:t>是一種將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去分類的方式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99137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0424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近期因為</a:t>
            </a:r>
            <a:r>
              <a:rPr lang="en-US" altLang="zh-TW" dirty="0" smtClean="0"/>
              <a:t>ruleset size</a:t>
            </a:r>
            <a:r>
              <a:rPr lang="zh-TW" altLang="en-US" dirty="0" smtClean="0"/>
              <a:t>快速成長，因此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複雜度造成一般封包分類方法</a:t>
            </a:r>
            <a:r>
              <a:rPr lang="en-US" altLang="zh-TW" dirty="0" smtClean="0"/>
              <a:t>memory</a:t>
            </a:r>
            <a:r>
              <a:rPr lang="zh-TW" altLang="en-US" dirty="0" smtClean="0"/>
              <a:t>表現很差</a:t>
            </a:r>
            <a:endParaRPr lang="en-US" altLang="zh-TW" dirty="0" smtClean="0"/>
          </a:p>
          <a:p>
            <a:r>
              <a:rPr lang="en-US" altLang="zh-TW" dirty="0" err="1" smtClean="0"/>
              <a:t>Swintop</a:t>
            </a:r>
            <a:r>
              <a:rPr lang="zh-TW" altLang="en-US" dirty="0" smtClean="0"/>
              <a:t>是一種將</a:t>
            </a:r>
            <a:r>
              <a:rPr lang="en-US" altLang="zh-TW" dirty="0" smtClean="0"/>
              <a:t>ruleset</a:t>
            </a:r>
            <a:r>
              <a:rPr lang="zh-TW" altLang="en-US" dirty="0" smtClean="0"/>
              <a:t>去分類的方式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8389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1. </a:t>
            </a:r>
            <a:r>
              <a:rPr lang="en-US" altLang="zh-TW" sz="1200" i="1" dirty="0" smtClean="0"/>
              <a:t>d</a:t>
            </a:r>
            <a:r>
              <a:rPr lang="en-US" altLang="zh-TW" sz="1200" dirty="0" smtClean="0"/>
              <a:t>  is the number of fields of the  rules.  The  root node covers the entire d-dimensional address space. 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618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1. </a:t>
            </a:r>
            <a:r>
              <a:rPr lang="en-US" altLang="zh-TW" sz="1200" i="1" smtClean="0"/>
              <a:t>d</a:t>
            </a:r>
            <a:r>
              <a:rPr lang="en-US" altLang="zh-TW" sz="1200" smtClean="0"/>
              <a:t>  is </a:t>
            </a:r>
            <a:r>
              <a:rPr lang="en-US" altLang="zh-TW" sz="1200" dirty="0" smtClean="0"/>
              <a:t>the number of fields of the  rules.  The  root node covers the entire d-dimensional address space. 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16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近期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0532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4327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Binary</a:t>
            </a:r>
            <a:r>
              <a:rPr lang="en-US" altLang="zh-TW" baseline="0" dirty="0" smtClean="0"/>
              <a:t> search bucket, linear compare label =&gt; level</a:t>
            </a:r>
            <a:r>
              <a:rPr lang="zh-TW" altLang="en-US" baseline="0" dirty="0" smtClean="0"/>
              <a:t>通常很多 </a:t>
            </a:r>
            <a:r>
              <a:rPr lang="en-US" altLang="zh-TW" baseline="0" dirty="0" smtClean="0"/>
              <a:t>=&gt; worst case</a:t>
            </a:r>
            <a:r>
              <a:rPr lang="zh-TW" altLang="en-US" baseline="0" dirty="0" smtClean="0"/>
              <a:t>不好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773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2015/12/30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Building Balanced Search Tree based on Layered Decision Tree for Packet </a:t>
            </a:r>
            <a:r>
              <a:rPr lang="en-US" altLang="zh-TW" sz="3600" b="1" i="0" dirty="0" smtClean="0"/>
              <a:t>Classification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 err="1"/>
              <a:t>Yeim-Kuan</a:t>
            </a:r>
            <a:r>
              <a:rPr lang="en-US" altLang="zh-TW" sz="1800" dirty="0"/>
              <a:t> Chang, Chao-Yen </a:t>
            </a:r>
            <a:r>
              <a:rPr lang="en-US" altLang="zh-TW" sz="1800" dirty="0" err="1"/>
              <a:t>Chien</a:t>
            </a:r>
            <a:r>
              <a:rPr lang="en-US" altLang="zh-TW" sz="1800" dirty="0"/>
              <a:t> </a:t>
            </a:r>
            <a:endParaRPr lang="en-US" altLang="zh-TW" sz="1800" dirty="0" smtClean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/>
              <a:t>Chih-Hsun Wang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2015/12/30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155864"/>
            <a:ext cx="7366418" cy="3564396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47564" y="1406545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Packet: (00010, 10010)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47764" y="2240868"/>
            <a:ext cx="2207045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2616574" y="3255319"/>
            <a:ext cx="2207045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932040" y="4186074"/>
            <a:ext cx="955990" cy="7617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967" y="1729878"/>
            <a:ext cx="6100904" cy="28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2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By </a:t>
            </a:r>
            <a:r>
              <a:rPr lang="en-US" altLang="zh-TW" sz="2800" dirty="0" smtClean="0"/>
              <a:t>our grouping method</a:t>
            </a:r>
            <a:r>
              <a:rPr lang="en-US" altLang="zh-TW" sz="2800" dirty="0"/>
              <a:t>, </a:t>
            </a:r>
            <a:r>
              <a:rPr lang="en-US" altLang="zh-TW" sz="2800" dirty="0" smtClean="0"/>
              <a:t>we construct the three separable </a:t>
            </a:r>
            <a:r>
              <a:rPr lang="en-US" altLang="zh-TW" sz="2800" dirty="0"/>
              <a:t>search trees. Each search tree would be mapped to </a:t>
            </a:r>
            <a:r>
              <a:rPr lang="en-US" altLang="zh-TW" sz="2800" dirty="0" smtClean="0"/>
              <a:t>a </a:t>
            </a:r>
            <a:r>
              <a:rPr lang="en-US" altLang="zh-TW" sz="2800" dirty="0"/>
              <a:t>search engine</a:t>
            </a:r>
            <a:r>
              <a:rPr lang="en-US" altLang="zh-TW" sz="2800" dirty="0" smtClean="0"/>
              <a:t>.</a:t>
            </a:r>
          </a:p>
          <a:p>
            <a:r>
              <a:rPr lang="en-US" altLang="zh-TW" sz="2800" dirty="0" smtClean="0"/>
              <a:t>Then</a:t>
            </a:r>
            <a:r>
              <a:rPr lang="en-US" altLang="zh-TW" sz="2800" dirty="0"/>
              <a:t>, we parallel the search engine and use </a:t>
            </a:r>
            <a:r>
              <a:rPr lang="en-US" altLang="zh-TW" sz="2800" dirty="0" smtClean="0"/>
              <a:t>pipeline technique to increase the throughput</a:t>
            </a:r>
            <a:r>
              <a:rPr lang="en-US" altLang="zh-TW" sz="2800" dirty="0"/>
              <a:t>. 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73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1556792"/>
            <a:ext cx="7506942" cy="380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8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116" y="1736812"/>
            <a:ext cx="7644701" cy="312513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079612" y="5103398"/>
            <a:ext cx="2845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</a:rPr>
              <a:t>N: height of search tree</a:t>
            </a:r>
          </a:p>
          <a:p>
            <a:r>
              <a:rPr lang="en-US" altLang="zh-TW" sz="2000" dirty="0" smtClean="0">
                <a:solidFill>
                  <a:srgbClr val="FF0000"/>
                </a:solidFill>
              </a:rPr>
              <a:t>M: bucket size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060848"/>
            <a:ext cx="848043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0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698" y="1388345"/>
            <a:ext cx="7236804" cy="467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6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Bucket Merging</a:t>
            </a:r>
          </a:p>
          <a:p>
            <a:pPr lvl="1"/>
            <a:r>
              <a:rPr lang="en-US" altLang="zh-TW" sz="2300" dirty="0"/>
              <a:t>First, the bucket must sort according to the number </a:t>
            </a:r>
            <a:r>
              <a:rPr lang="en-US" altLang="zh-TW" sz="2300" dirty="0" smtClean="0"/>
              <a:t>of </a:t>
            </a:r>
            <a:r>
              <a:rPr lang="en-US" altLang="zh-TW" sz="2300" dirty="0"/>
              <a:t>rules</a:t>
            </a:r>
            <a:r>
              <a:rPr lang="en-US" altLang="zh-TW" sz="2300" dirty="0" smtClean="0"/>
              <a:t>.</a:t>
            </a:r>
          </a:p>
          <a:p>
            <a:pPr lvl="1"/>
            <a:r>
              <a:rPr lang="en-US" altLang="zh-TW" sz="2300" dirty="0" smtClean="0"/>
              <a:t>The buckets which contain the rule</a:t>
            </a:r>
            <a:r>
              <a:rPr lang="zh-TW" altLang="en-US" sz="2300" dirty="0" smtClean="0"/>
              <a:t> </a:t>
            </a:r>
            <a:r>
              <a:rPr lang="en-US" altLang="zh-TW" sz="2300" dirty="0" smtClean="0"/>
              <a:t>duplication need to  </a:t>
            </a:r>
            <a:r>
              <a:rPr lang="en-US" altLang="zh-TW" sz="2300" dirty="0"/>
              <a:t>be </a:t>
            </a:r>
            <a:r>
              <a:rPr lang="en-US" altLang="zh-TW" sz="2300" dirty="0" smtClean="0"/>
              <a:t>merged </a:t>
            </a:r>
            <a:r>
              <a:rPr lang="en-US" altLang="zh-TW" sz="2300" dirty="0"/>
              <a:t>first. We </a:t>
            </a:r>
            <a:r>
              <a:rPr lang="en-US" altLang="zh-TW" sz="2300" dirty="0" smtClean="0"/>
              <a:t>can remove the duplication </a:t>
            </a:r>
            <a:r>
              <a:rPr lang="en-US" altLang="zh-TW" sz="2300" dirty="0"/>
              <a:t>rules from the merging bucket</a:t>
            </a:r>
            <a:r>
              <a:rPr lang="en-US" altLang="zh-TW" sz="2300" dirty="0" smtClean="0"/>
              <a:t>.</a:t>
            </a:r>
          </a:p>
          <a:p>
            <a:pPr lvl="1"/>
            <a:r>
              <a:rPr lang="en-US" altLang="zh-TW" sz="2300" dirty="0" smtClean="0"/>
              <a:t>After the bucket merging</a:t>
            </a:r>
            <a:r>
              <a:rPr lang="en-US" altLang="zh-TW" sz="2300" dirty="0"/>
              <a:t>, </a:t>
            </a:r>
            <a:r>
              <a:rPr lang="en-US" altLang="zh-TW" sz="2300" dirty="0" smtClean="0"/>
              <a:t>we need to sort priority of all  </a:t>
            </a:r>
            <a:r>
              <a:rPr lang="en-US" altLang="zh-TW" sz="2300" dirty="0"/>
              <a:t>the rules for each bucket in decreasing order of the priority.</a:t>
            </a:r>
            <a:endParaRPr lang="zh-TW" altLang="en-US" sz="23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83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Bucket Size Increasing</a:t>
            </a:r>
          </a:p>
          <a:p>
            <a:pPr lvl="1"/>
            <a:r>
              <a:rPr lang="en-US" altLang="zh-TW" sz="2300" dirty="0"/>
              <a:t>For </a:t>
            </a:r>
            <a:r>
              <a:rPr lang="en-US" altLang="zh-TW" sz="2300" dirty="0" smtClean="0"/>
              <a:t>each search tree</a:t>
            </a:r>
            <a:r>
              <a:rPr lang="en-US" altLang="zh-TW" sz="2300" dirty="0"/>
              <a:t>, </a:t>
            </a:r>
            <a:r>
              <a:rPr lang="en-US" altLang="zh-TW" sz="2300" dirty="0" smtClean="0"/>
              <a:t>the number of total stages </a:t>
            </a:r>
            <a:r>
              <a:rPr lang="en-US" altLang="zh-TW" sz="2300" dirty="0"/>
              <a:t>is not the same. The search engine which contains the </a:t>
            </a:r>
            <a:r>
              <a:rPr lang="en-US" altLang="zh-TW" sz="2300" dirty="0" smtClean="0"/>
              <a:t>less number </a:t>
            </a:r>
            <a:r>
              <a:rPr lang="en-US" altLang="zh-TW" sz="2300" dirty="0"/>
              <a:t>of </a:t>
            </a:r>
            <a:r>
              <a:rPr lang="en-US" altLang="zh-TW" sz="2300" dirty="0" smtClean="0"/>
              <a:t>stages needs to wait for the </a:t>
            </a:r>
            <a:r>
              <a:rPr lang="en-US" altLang="zh-TW" sz="2300" dirty="0"/>
              <a:t>one </a:t>
            </a:r>
            <a:r>
              <a:rPr lang="en-US" altLang="zh-TW" sz="2300" dirty="0" smtClean="0"/>
              <a:t>containing more </a:t>
            </a:r>
            <a:r>
              <a:rPr lang="en-US" altLang="zh-TW" sz="2300" dirty="0"/>
              <a:t>stages</a:t>
            </a:r>
            <a:r>
              <a:rPr lang="en-US" altLang="zh-TW" sz="2300" dirty="0" smtClean="0"/>
              <a:t>.</a:t>
            </a:r>
          </a:p>
          <a:p>
            <a:pPr lvl="1"/>
            <a:r>
              <a:rPr lang="en-US" altLang="zh-TW" sz="2300" dirty="0" smtClean="0"/>
              <a:t>A </a:t>
            </a:r>
            <a:r>
              <a:rPr lang="en-US" altLang="zh-TW" sz="2300" dirty="0"/>
              <a:t>block RAM size is restricted by 1024 entries. </a:t>
            </a:r>
            <a:r>
              <a:rPr lang="en-US" altLang="zh-TW" sz="2300" dirty="0" smtClean="0"/>
              <a:t>If </a:t>
            </a:r>
            <a:r>
              <a:rPr lang="en-US" altLang="zh-TW" sz="2300" dirty="0"/>
              <a:t>some stages </a:t>
            </a:r>
            <a:r>
              <a:rPr lang="en-US" altLang="zh-TW" sz="2300" dirty="0" smtClean="0"/>
              <a:t>for </a:t>
            </a:r>
            <a:r>
              <a:rPr lang="en-US" altLang="zh-TW" sz="2300" dirty="0"/>
              <a:t>the smaller search engine contains more </a:t>
            </a:r>
            <a:r>
              <a:rPr lang="en-US" altLang="zh-TW" sz="2300" dirty="0" smtClean="0"/>
              <a:t>than </a:t>
            </a:r>
            <a:r>
              <a:rPr lang="en-US" altLang="zh-TW" sz="2300" dirty="0"/>
              <a:t>1024 entries, we maybe can increase the bucket size to </a:t>
            </a:r>
          </a:p>
          <a:p>
            <a:pPr lvl="1"/>
            <a:r>
              <a:rPr lang="en-US" altLang="zh-TW" sz="2300" dirty="0"/>
              <a:t>decrease </a:t>
            </a:r>
            <a:r>
              <a:rPr lang="en-US" altLang="zh-TW" sz="2300" dirty="0" smtClean="0"/>
              <a:t>the number of block </a:t>
            </a:r>
            <a:r>
              <a:rPr lang="en-US" altLang="zh-TW" sz="2300" dirty="0"/>
              <a:t>RAM </a:t>
            </a:r>
            <a:r>
              <a:rPr lang="en-US" altLang="zh-TW" sz="2300" dirty="0" smtClean="0"/>
              <a:t>usage and the total stages with bucket </a:t>
            </a:r>
            <a:r>
              <a:rPr lang="en-US" altLang="zh-TW" sz="2300" dirty="0"/>
              <a:t>size </a:t>
            </a:r>
            <a:r>
              <a:rPr lang="en-US" altLang="zh-TW" sz="2300" dirty="0" smtClean="0"/>
              <a:t>increasing is </a:t>
            </a:r>
            <a:r>
              <a:rPr lang="en-US" altLang="zh-TW" sz="2300" dirty="0"/>
              <a:t>no </a:t>
            </a:r>
            <a:r>
              <a:rPr lang="en-US" altLang="zh-TW" sz="2300" dirty="0" smtClean="0"/>
              <a:t>larger than the largest </a:t>
            </a:r>
            <a:r>
              <a:rPr lang="en-US" altLang="zh-TW" sz="2300" dirty="0"/>
              <a:t>one.</a:t>
            </a:r>
            <a:endParaRPr lang="en-US" altLang="zh-TW" sz="23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741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grpSp>
        <p:nvGrpSpPr>
          <p:cNvPr id="8" name="畫布 13466"/>
          <p:cNvGrpSpPr>
            <a:grpSpLocks/>
          </p:cNvGrpSpPr>
          <p:nvPr/>
        </p:nvGrpSpPr>
        <p:grpSpPr bwMode="auto">
          <a:xfrm>
            <a:off x="803952" y="1520788"/>
            <a:ext cx="7668852" cy="4604859"/>
            <a:chOff x="1501" y="1587"/>
            <a:chExt cx="8761" cy="6799"/>
          </a:xfrm>
        </p:grpSpPr>
        <p:sp>
          <p:nvSpPr>
            <p:cNvPr id="9" name="Text Box 13468"/>
            <p:cNvSpPr txBox="1">
              <a:spLocks noChangeArrowheads="1"/>
            </p:cNvSpPr>
            <p:nvPr/>
          </p:nvSpPr>
          <p:spPr bwMode="auto">
            <a:xfrm>
              <a:off x="2030" y="8026"/>
              <a:ext cx="75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The architecture of bucket stage</a:t>
              </a:r>
              <a:endParaRPr kumimoji="1" lang="en-US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" name="Rectangle 13470"/>
            <p:cNvSpPr>
              <a:spLocks noChangeArrowheads="1"/>
            </p:cNvSpPr>
            <p:nvPr/>
          </p:nvSpPr>
          <p:spPr bwMode="auto">
            <a:xfrm>
              <a:off x="2399" y="1587"/>
              <a:ext cx="177" cy="6236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" name="Rectangle 13471" descr="淺色右斜對角線"/>
            <p:cNvSpPr>
              <a:spLocks noChangeArrowheads="1"/>
            </p:cNvSpPr>
            <p:nvPr/>
          </p:nvSpPr>
          <p:spPr bwMode="auto">
            <a:xfrm flipH="1">
              <a:off x="2426" y="2435"/>
              <a:ext cx="112" cy="17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" name="Rectangle 13472" descr="淺色右斜對角線"/>
            <p:cNvSpPr>
              <a:spLocks noChangeArrowheads="1"/>
            </p:cNvSpPr>
            <p:nvPr/>
          </p:nvSpPr>
          <p:spPr bwMode="auto">
            <a:xfrm flipH="1">
              <a:off x="2426" y="1927"/>
              <a:ext cx="112" cy="17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3" name="AutoShape 13473"/>
            <p:cNvSpPr>
              <a:spLocks noChangeShapeType="1"/>
            </p:cNvSpPr>
            <p:nvPr/>
          </p:nvSpPr>
          <p:spPr bwMode="auto">
            <a:xfrm flipV="1">
              <a:off x="2131" y="2012"/>
              <a:ext cx="295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AutoShape 13475"/>
            <p:cNvSpPr>
              <a:spLocks noChangeShapeType="1"/>
            </p:cNvSpPr>
            <p:nvPr/>
          </p:nvSpPr>
          <p:spPr bwMode="auto">
            <a:xfrm>
              <a:off x="2538" y="2012"/>
              <a:ext cx="692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5" name="Text Box 13476"/>
            <p:cNvSpPr txBox="1">
              <a:spLocks noChangeArrowheads="1"/>
            </p:cNvSpPr>
            <p:nvPr/>
          </p:nvSpPr>
          <p:spPr bwMode="auto">
            <a:xfrm>
              <a:off x="2792" y="1693"/>
              <a:ext cx="177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incoming packet</a:t>
              </a:r>
              <a:endPara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6" name="AutoShape 13477"/>
            <p:cNvSpPr>
              <a:spLocks noChangeShapeType="1"/>
            </p:cNvSpPr>
            <p:nvPr/>
          </p:nvSpPr>
          <p:spPr bwMode="auto">
            <a:xfrm>
              <a:off x="4080" y="3217"/>
              <a:ext cx="1" cy="38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Text Box 13478"/>
            <p:cNvSpPr txBox="1">
              <a:spLocks noChangeArrowheads="1"/>
            </p:cNvSpPr>
            <p:nvPr/>
          </p:nvSpPr>
          <p:spPr bwMode="auto">
            <a:xfrm>
              <a:off x="2792" y="2172"/>
              <a:ext cx="1288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bucket_addr</a:t>
              </a:r>
              <a:endPara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8" name="Rectangle 13479" descr="淺色右斜對角線"/>
            <p:cNvSpPr>
              <a:spLocks noChangeArrowheads="1"/>
            </p:cNvSpPr>
            <p:nvPr/>
          </p:nvSpPr>
          <p:spPr bwMode="auto">
            <a:xfrm flipH="1">
              <a:off x="2426" y="7313"/>
              <a:ext cx="112" cy="17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" name="AutoShape 13481"/>
            <p:cNvSpPr>
              <a:spLocks noChangeShapeType="1"/>
            </p:cNvSpPr>
            <p:nvPr/>
          </p:nvSpPr>
          <p:spPr bwMode="auto">
            <a:xfrm>
              <a:off x="6473" y="3038"/>
              <a:ext cx="1417" cy="39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AutoShape 13482"/>
            <p:cNvSpPr>
              <a:spLocks noChangeShapeType="1"/>
            </p:cNvSpPr>
            <p:nvPr/>
          </p:nvSpPr>
          <p:spPr bwMode="auto">
            <a:xfrm>
              <a:off x="6473" y="3917"/>
              <a:ext cx="1417" cy="283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AutoShape 13483"/>
            <p:cNvSpPr>
              <a:spLocks noChangeArrowheads="1"/>
            </p:cNvSpPr>
            <p:nvPr/>
          </p:nvSpPr>
          <p:spPr bwMode="auto">
            <a:xfrm>
              <a:off x="7870" y="3262"/>
              <a:ext cx="680" cy="2759"/>
            </a:xfrm>
            <a:prstGeom prst="flowChartDelay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AutoShape 13484"/>
            <p:cNvSpPr>
              <a:spLocks noChangeShapeType="1"/>
            </p:cNvSpPr>
            <p:nvPr/>
          </p:nvSpPr>
          <p:spPr bwMode="auto">
            <a:xfrm>
              <a:off x="3492" y="7073"/>
              <a:ext cx="481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AutoShape 13485"/>
            <p:cNvSpPr>
              <a:spLocks noChangeShapeType="1"/>
            </p:cNvSpPr>
            <p:nvPr/>
          </p:nvSpPr>
          <p:spPr bwMode="auto">
            <a:xfrm>
              <a:off x="2538" y="7398"/>
              <a:ext cx="5782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AutoShape 13486"/>
            <p:cNvSpPr>
              <a:spLocks noChangeArrowheads="1"/>
            </p:cNvSpPr>
            <p:nvPr/>
          </p:nvSpPr>
          <p:spPr bwMode="auto">
            <a:xfrm rot="-5400000">
              <a:off x="8301" y="6856"/>
              <a:ext cx="810" cy="771"/>
            </a:xfrm>
            <a:prstGeom prst="flowChartManualOperation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AutoShape 13487"/>
            <p:cNvSpPr>
              <a:spLocks noChangeShapeType="1"/>
            </p:cNvSpPr>
            <p:nvPr/>
          </p:nvSpPr>
          <p:spPr bwMode="auto">
            <a:xfrm>
              <a:off x="8550" y="4642"/>
              <a:ext cx="155" cy="2277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Rectangle 13488"/>
            <p:cNvSpPr>
              <a:spLocks noChangeArrowheads="1"/>
            </p:cNvSpPr>
            <p:nvPr/>
          </p:nvSpPr>
          <p:spPr bwMode="auto">
            <a:xfrm>
              <a:off x="5413" y="2690"/>
              <a:ext cx="1060" cy="695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7" name="Text Box 13489"/>
            <p:cNvSpPr txBox="1">
              <a:spLocks noChangeArrowheads="1"/>
            </p:cNvSpPr>
            <p:nvPr/>
          </p:nvSpPr>
          <p:spPr bwMode="auto">
            <a:xfrm>
              <a:off x="5451" y="2810"/>
              <a:ext cx="973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Prefix Comparator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8" name="Rectangle 13490"/>
            <p:cNvSpPr>
              <a:spLocks noChangeArrowheads="1"/>
            </p:cNvSpPr>
            <p:nvPr/>
          </p:nvSpPr>
          <p:spPr bwMode="auto">
            <a:xfrm>
              <a:off x="5413" y="3569"/>
              <a:ext cx="1060" cy="695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9" name="Text Box 13491"/>
            <p:cNvSpPr txBox="1">
              <a:spLocks noChangeArrowheads="1"/>
            </p:cNvSpPr>
            <p:nvPr/>
          </p:nvSpPr>
          <p:spPr bwMode="auto">
            <a:xfrm>
              <a:off x="5451" y="3713"/>
              <a:ext cx="973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Prefix Comparator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0" name="Rectangle 13492"/>
            <p:cNvSpPr>
              <a:spLocks noChangeArrowheads="1"/>
            </p:cNvSpPr>
            <p:nvPr/>
          </p:nvSpPr>
          <p:spPr bwMode="auto">
            <a:xfrm>
              <a:off x="5413" y="4457"/>
              <a:ext cx="1060" cy="695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Text Box 13493"/>
            <p:cNvSpPr txBox="1">
              <a:spLocks noChangeArrowheads="1"/>
            </p:cNvSpPr>
            <p:nvPr/>
          </p:nvSpPr>
          <p:spPr bwMode="auto">
            <a:xfrm>
              <a:off x="5451" y="4564"/>
              <a:ext cx="973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Port Comparator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2" name="Rectangle 13494"/>
            <p:cNvSpPr>
              <a:spLocks noChangeArrowheads="1"/>
            </p:cNvSpPr>
            <p:nvPr/>
          </p:nvSpPr>
          <p:spPr bwMode="auto">
            <a:xfrm>
              <a:off x="5413" y="5345"/>
              <a:ext cx="1060" cy="695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Text Box 13495"/>
            <p:cNvSpPr txBox="1">
              <a:spLocks noChangeArrowheads="1"/>
            </p:cNvSpPr>
            <p:nvPr/>
          </p:nvSpPr>
          <p:spPr bwMode="auto">
            <a:xfrm>
              <a:off x="5451" y="5468"/>
              <a:ext cx="973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Port Comparator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4" name="Rectangle 13496"/>
            <p:cNvSpPr>
              <a:spLocks noChangeArrowheads="1"/>
            </p:cNvSpPr>
            <p:nvPr/>
          </p:nvSpPr>
          <p:spPr bwMode="auto">
            <a:xfrm>
              <a:off x="5413" y="6221"/>
              <a:ext cx="1060" cy="695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5" name="Text Box 13497"/>
            <p:cNvSpPr txBox="1">
              <a:spLocks noChangeArrowheads="1"/>
            </p:cNvSpPr>
            <p:nvPr/>
          </p:nvSpPr>
          <p:spPr bwMode="auto">
            <a:xfrm>
              <a:off x="5451" y="6318"/>
              <a:ext cx="973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Protocol Comparator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36" name="AutoShape 13500"/>
            <p:cNvSpPr>
              <a:spLocks noChangeShapeType="1"/>
            </p:cNvSpPr>
            <p:nvPr/>
          </p:nvSpPr>
          <p:spPr bwMode="auto">
            <a:xfrm flipV="1">
              <a:off x="6473" y="5353"/>
              <a:ext cx="1417" cy="3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7" name="AutoShape 13506"/>
            <p:cNvSpPr>
              <a:spLocks noChangeShapeType="1"/>
            </p:cNvSpPr>
            <p:nvPr/>
          </p:nvSpPr>
          <p:spPr bwMode="auto">
            <a:xfrm flipV="1">
              <a:off x="6473" y="5775"/>
              <a:ext cx="1134" cy="794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8" name="AutoShape 13507"/>
            <p:cNvSpPr>
              <a:spLocks noChangeShapeType="1"/>
            </p:cNvSpPr>
            <p:nvPr/>
          </p:nvSpPr>
          <p:spPr bwMode="auto">
            <a:xfrm>
              <a:off x="7587" y="5770"/>
              <a:ext cx="28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9" name="Rectangle 13508"/>
            <p:cNvSpPr>
              <a:spLocks noChangeArrowheads="1"/>
            </p:cNvSpPr>
            <p:nvPr/>
          </p:nvSpPr>
          <p:spPr bwMode="auto">
            <a:xfrm>
              <a:off x="2876" y="4510"/>
              <a:ext cx="1020" cy="1361"/>
            </a:xfrm>
            <a:prstGeom prst="rect">
              <a:avLst/>
            </a:prstGeom>
            <a:solidFill>
              <a:srgbClr val="D8D8D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0" name="Text Box 13509"/>
            <p:cNvSpPr txBox="1">
              <a:spLocks noChangeArrowheads="1"/>
            </p:cNvSpPr>
            <p:nvPr/>
          </p:nvSpPr>
          <p:spPr bwMode="auto">
            <a:xfrm>
              <a:off x="2880" y="4830"/>
              <a:ext cx="973" cy="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Bucket Memory</a:t>
              </a:r>
              <a:endPara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41" name="AutoShape 13510"/>
            <p:cNvSpPr>
              <a:spLocks noChangeShapeType="1"/>
            </p:cNvSpPr>
            <p:nvPr/>
          </p:nvSpPr>
          <p:spPr bwMode="auto">
            <a:xfrm>
              <a:off x="2538" y="2520"/>
              <a:ext cx="692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2" name="AutoShape 13511"/>
            <p:cNvSpPr>
              <a:spLocks noChangeShapeType="1"/>
            </p:cNvSpPr>
            <p:nvPr/>
          </p:nvSpPr>
          <p:spPr bwMode="auto">
            <a:xfrm>
              <a:off x="4104" y="3216"/>
              <a:ext cx="130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3" name="AutoShape 13512"/>
            <p:cNvSpPr>
              <a:spLocks noChangeShapeType="1"/>
            </p:cNvSpPr>
            <p:nvPr/>
          </p:nvSpPr>
          <p:spPr bwMode="auto">
            <a:xfrm rot="16200000" flipH="1">
              <a:off x="1445" y="3761"/>
              <a:ext cx="2665" cy="196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4" name="AutoShape 13513"/>
            <p:cNvSpPr>
              <a:spLocks noChangeShapeType="1"/>
            </p:cNvSpPr>
            <p:nvPr/>
          </p:nvSpPr>
          <p:spPr bwMode="auto">
            <a:xfrm>
              <a:off x="4230" y="2017"/>
              <a:ext cx="1" cy="433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5" name="AutoShape 13514"/>
            <p:cNvSpPr>
              <a:spLocks noChangeShapeType="1"/>
            </p:cNvSpPr>
            <p:nvPr/>
          </p:nvSpPr>
          <p:spPr bwMode="auto">
            <a:xfrm>
              <a:off x="4230" y="2872"/>
              <a:ext cx="1183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6" name="AutoShape 13515"/>
            <p:cNvSpPr>
              <a:spLocks noChangeShapeType="1"/>
            </p:cNvSpPr>
            <p:nvPr/>
          </p:nvSpPr>
          <p:spPr bwMode="auto">
            <a:xfrm flipV="1">
              <a:off x="4230" y="3733"/>
              <a:ext cx="118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7" name="AutoShape 13516"/>
            <p:cNvSpPr>
              <a:spLocks noChangeShapeType="1"/>
            </p:cNvSpPr>
            <p:nvPr/>
          </p:nvSpPr>
          <p:spPr bwMode="auto">
            <a:xfrm>
              <a:off x="4231" y="4612"/>
              <a:ext cx="118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8" name="AutoShape 13517"/>
            <p:cNvSpPr>
              <a:spLocks noChangeShapeType="1"/>
            </p:cNvSpPr>
            <p:nvPr/>
          </p:nvSpPr>
          <p:spPr bwMode="auto">
            <a:xfrm>
              <a:off x="4231" y="5500"/>
              <a:ext cx="118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9" name="AutoShape 13518"/>
            <p:cNvSpPr>
              <a:spLocks noChangeShapeType="1"/>
            </p:cNvSpPr>
            <p:nvPr/>
          </p:nvSpPr>
          <p:spPr bwMode="auto">
            <a:xfrm>
              <a:off x="4231" y="6353"/>
              <a:ext cx="118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0" name="AutoShape 13519"/>
            <p:cNvSpPr>
              <a:spLocks noChangeShapeType="1"/>
            </p:cNvSpPr>
            <p:nvPr/>
          </p:nvSpPr>
          <p:spPr bwMode="auto">
            <a:xfrm>
              <a:off x="4080" y="4026"/>
              <a:ext cx="133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" name="AutoShape 13520"/>
            <p:cNvSpPr>
              <a:spLocks noChangeShapeType="1"/>
            </p:cNvSpPr>
            <p:nvPr/>
          </p:nvSpPr>
          <p:spPr bwMode="auto">
            <a:xfrm flipV="1">
              <a:off x="4080" y="4916"/>
              <a:ext cx="133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2" name="AutoShape 13521"/>
            <p:cNvSpPr>
              <a:spLocks noChangeShapeType="1"/>
            </p:cNvSpPr>
            <p:nvPr/>
          </p:nvSpPr>
          <p:spPr bwMode="auto">
            <a:xfrm flipV="1">
              <a:off x="4080" y="5796"/>
              <a:ext cx="133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3" name="AutoShape 13522"/>
            <p:cNvSpPr>
              <a:spLocks noChangeShapeType="1"/>
            </p:cNvSpPr>
            <p:nvPr/>
          </p:nvSpPr>
          <p:spPr bwMode="auto">
            <a:xfrm flipV="1">
              <a:off x="4080" y="6770"/>
              <a:ext cx="133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4" name="Rectangle 13523"/>
            <p:cNvSpPr>
              <a:spLocks noChangeArrowheads="1"/>
            </p:cNvSpPr>
            <p:nvPr/>
          </p:nvSpPr>
          <p:spPr bwMode="auto">
            <a:xfrm>
              <a:off x="9433" y="1587"/>
              <a:ext cx="177" cy="6236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5" name="Rectangle 13524" descr="淺色右斜對角線"/>
            <p:cNvSpPr>
              <a:spLocks noChangeArrowheads="1"/>
            </p:cNvSpPr>
            <p:nvPr/>
          </p:nvSpPr>
          <p:spPr bwMode="auto">
            <a:xfrm flipH="1">
              <a:off x="9460" y="2435"/>
              <a:ext cx="112" cy="17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6" name="Rectangle 13525" descr="淺色右斜對角線"/>
            <p:cNvSpPr>
              <a:spLocks noChangeArrowheads="1"/>
            </p:cNvSpPr>
            <p:nvPr/>
          </p:nvSpPr>
          <p:spPr bwMode="auto">
            <a:xfrm flipH="1">
              <a:off x="9460" y="1927"/>
              <a:ext cx="112" cy="17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7" name="Rectangle 13526" descr="淺色右斜對角線"/>
            <p:cNvSpPr>
              <a:spLocks noChangeArrowheads="1"/>
            </p:cNvSpPr>
            <p:nvPr/>
          </p:nvSpPr>
          <p:spPr bwMode="auto">
            <a:xfrm flipH="1">
              <a:off x="9460" y="7159"/>
              <a:ext cx="112" cy="17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8" name="AutoShape 13527"/>
            <p:cNvSpPr>
              <a:spLocks noChangeShapeType="1"/>
            </p:cNvSpPr>
            <p:nvPr/>
          </p:nvSpPr>
          <p:spPr bwMode="auto">
            <a:xfrm>
              <a:off x="9091" y="7243"/>
              <a:ext cx="369" cy="1"/>
            </a:xfrm>
            <a:prstGeom prst="bentConnector3">
              <a:avLst>
                <a:gd name="adj1" fmla="val 498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9" name="Text Box 13528"/>
            <p:cNvSpPr txBox="1">
              <a:spLocks noChangeArrowheads="1"/>
            </p:cNvSpPr>
            <p:nvPr/>
          </p:nvSpPr>
          <p:spPr bwMode="auto">
            <a:xfrm>
              <a:off x="8497" y="7117"/>
              <a:ext cx="51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MUX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60" name="AutoShape 13529"/>
            <p:cNvSpPr>
              <a:spLocks noChangeShapeType="1"/>
            </p:cNvSpPr>
            <p:nvPr/>
          </p:nvSpPr>
          <p:spPr bwMode="auto">
            <a:xfrm>
              <a:off x="2210" y="7386"/>
              <a:ext cx="216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1" name="Text Box 13530"/>
            <p:cNvSpPr txBox="1">
              <a:spLocks noChangeArrowheads="1"/>
            </p:cNvSpPr>
            <p:nvPr/>
          </p:nvSpPr>
          <p:spPr bwMode="auto">
            <a:xfrm>
              <a:off x="1501" y="7209"/>
              <a:ext cx="709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RuleID</a:t>
              </a:r>
              <a:endPara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62" name="Oval 13531"/>
            <p:cNvSpPr>
              <a:spLocks noChangeArrowheads="1"/>
            </p:cNvSpPr>
            <p:nvPr/>
          </p:nvSpPr>
          <p:spPr bwMode="auto">
            <a:xfrm>
              <a:off x="4194" y="199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3" name="Oval 13532"/>
            <p:cNvSpPr>
              <a:spLocks noChangeArrowheads="1"/>
            </p:cNvSpPr>
            <p:nvPr/>
          </p:nvSpPr>
          <p:spPr bwMode="auto">
            <a:xfrm>
              <a:off x="4194" y="284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4" name="Oval 13533"/>
            <p:cNvSpPr>
              <a:spLocks noChangeArrowheads="1"/>
            </p:cNvSpPr>
            <p:nvPr/>
          </p:nvSpPr>
          <p:spPr bwMode="auto">
            <a:xfrm>
              <a:off x="4194" y="369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5" name="Oval 13534"/>
            <p:cNvSpPr>
              <a:spLocks noChangeArrowheads="1"/>
            </p:cNvSpPr>
            <p:nvPr/>
          </p:nvSpPr>
          <p:spPr bwMode="auto">
            <a:xfrm>
              <a:off x="4194" y="4576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6" name="Oval 13535"/>
            <p:cNvSpPr>
              <a:spLocks noChangeArrowheads="1"/>
            </p:cNvSpPr>
            <p:nvPr/>
          </p:nvSpPr>
          <p:spPr bwMode="auto">
            <a:xfrm>
              <a:off x="4194" y="5464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7" name="Oval 13536"/>
            <p:cNvSpPr>
              <a:spLocks noChangeArrowheads="1"/>
            </p:cNvSpPr>
            <p:nvPr/>
          </p:nvSpPr>
          <p:spPr bwMode="auto">
            <a:xfrm>
              <a:off x="4194" y="6316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8" name="Oval 13537"/>
            <p:cNvSpPr>
              <a:spLocks noChangeArrowheads="1"/>
            </p:cNvSpPr>
            <p:nvPr/>
          </p:nvSpPr>
          <p:spPr bwMode="auto">
            <a:xfrm>
              <a:off x="4050" y="318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9" name="Oval 13538"/>
            <p:cNvSpPr>
              <a:spLocks noChangeArrowheads="1"/>
            </p:cNvSpPr>
            <p:nvPr/>
          </p:nvSpPr>
          <p:spPr bwMode="auto">
            <a:xfrm>
              <a:off x="4050" y="3999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0" name="Oval 13539"/>
            <p:cNvSpPr>
              <a:spLocks noChangeArrowheads="1"/>
            </p:cNvSpPr>
            <p:nvPr/>
          </p:nvSpPr>
          <p:spPr bwMode="auto">
            <a:xfrm>
              <a:off x="4050" y="489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1" name="Oval 13540"/>
            <p:cNvSpPr>
              <a:spLocks noChangeArrowheads="1"/>
            </p:cNvSpPr>
            <p:nvPr/>
          </p:nvSpPr>
          <p:spPr bwMode="auto">
            <a:xfrm>
              <a:off x="4050" y="577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2" name="Oval 13541"/>
            <p:cNvSpPr>
              <a:spLocks noChangeArrowheads="1"/>
            </p:cNvSpPr>
            <p:nvPr/>
          </p:nvSpPr>
          <p:spPr bwMode="auto">
            <a:xfrm>
              <a:off x="4050" y="6728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3" name="AutoShape 13554"/>
            <p:cNvSpPr>
              <a:spLocks noChangeShapeType="1"/>
            </p:cNvSpPr>
            <p:nvPr/>
          </p:nvSpPr>
          <p:spPr bwMode="auto">
            <a:xfrm>
              <a:off x="9572" y="2012"/>
              <a:ext cx="36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4" name="AutoShape 13555"/>
            <p:cNvSpPr>
              <a:spLocks noChangeShapeType="1"/>
            </p:cNvSpPr>
            <p:nvPr/>
          </p:nvSpPr>
          <p:spPr bwMode="auto">
            <a:xfrm>
              <a:off x="9572" y="2520"/>
              <a:ext cx="36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5" name="AutoShape 13556"/>
            <p:cNvSpPr>
              <a:spLocks noChangeShapeType="1"/>
            </p:cNvSpPr>
            <p:nvPr/>
          </p:nvSpPr>
          <p:spPr bwMode="auto">
            <a:xfrm>
              <a:off x="9572" y="7244"/>
              <a:ext cx="36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6" name="Text Box 13557"/>
            <p:cNvSpPr txBox="1">
              <a:spLocks noChangeArrowheads="1"/>
            </p:cNvSpPr>
            <p:nvPr/>
          </p:nvSpPr>
          <p:spPr bwMode="auto">
            <a:xfrm>
              <a:off x="8285" y="6973"/>
              <a:ext cx="280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1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77" name="Text Box 13558"/>
            <p:cNvSpPr txBox="1">
              <a:spLocks noChangeArrowheads="1"/>
            </p:cNvSpPr>
            <p:nvPr/>
          </p:nvSpPr>
          <p:spPr bwMode="auto">
            <a:xfrm>
              <a:off x="8285" y="7296"/>
              <a:ext cx="280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0</a:t>
              </a:r>
              <a:endParaRPr kumimoji="1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78" name="Oval 13537"/>
            <p:cNvSpPr>
              <a:spLocks noChangeArrowheads="1"/>
            </p:cNvSpPr>
            <p:nvPr/>
          </p:nvSpPr>
          <p:spPr bwMode="auto">
            <a:xfrm>
              <a:off x="2666" y="2492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9" name="AutoShape 134"/>
            <p:cNvSpPr>
              <a:spLocks noChangeShapeType="1"/>
            </p:cNvSpPr>
            <p:nvPr/>
          </p:nvSpPr>
          <p:spPr bwMode="auto">
            <a:xfrm flipV="1">
              <a:off x="3492" y="5871"/>
              <a:ext cx="1" cy="119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0" name="Oval 13537"/>
            <p:cNvSpPr>
              <a:spLocks noChangeArrowheads="1"/>
            </p:cNvSpPr>
            <p:nvPr/>
          </p:nvSpPr>
          <p:spPr bwMode="auto">
            <a:xfrm>
              <a:off x="4037" y="7030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1" name="AutoShape 17340"/>
            <p:cNvSpPr>
              <a:spLocks noChangeShapeType="1"/>
            </p:cNvSpPr>
            <p:nvPr/>
          </p:nvSpPr>
          <p:spPr bwMode="auto">
            <a:xfrm flipH="1">
              <a:off x="6918" y="7005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2" name="Text Box 17335"/>
            <p:cNvSpPr txBox="1">
              <a:spLocks noChangeArrowheads="1"/>
            </p:cNvSpPr>
            <p:nvPr/>
          </p:nvSpPr>
          <p:spPr bwMode="auto">
            <a:xfrm>
              <a:off x="6765" y="6832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14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83" name="AutoShape 17340"/>
            <p:cNvSpPr>
              <a:spLocks noChangeShapeType="1"/>
            </p:cNvSpPr>
            <p:nvPr/>
          </p:nvSpPr>
          <p:spPr bwMode="auto">
            <a:xfrm flipH="1">
              <a:off x="4961" y="6695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4" name="Text Box 17335"/>
            <p:cNvSpPr txBox="1">
              <a:spLocks noChangeArrowheads="1"/>
            </p:cNvSpPr>
            <p:nvPr/>
          </p:nvSpPr>
          <p:spPr bwMode="auto">
            <a:xfrm>
              <a:off x="4808" y="6424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9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85" name="AutoShape 17340"/>
            <p:cNvSpPr>
              <a:spLocks noChangeShapeType="1"/>
            </p:cNvSpPr>
            <p:nvPr/>
          </p:nvSpPr>
          <p:spPr bwMode="auto">
            <a:xfrm flipH="1">
              <a:off x="4614" y="6292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6" name="Text Box 17335"/>
            <p:cNvSpPr txBox="1">
              <a:spLocks noChangeArrowheads="1"/>
            </p:cNvSpPr>
            <p:nvPr/>
          </p:nvSpPr>
          <p:spPr bwMode="auto">
            <a:xfrm>
              <a:off x="4461" y="6021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8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87" name="AutoShape 17340"/>
            <p:cNvSpPr>
              <a:spLocks noChangeShapeType="1"/>
            </p:cNvSpPr>
            <p:nvPr/>
          </p:nvSpPr>
          <p:spPr bwMode="auto">
            <a:xfrm flipH="1">
              <a:off x="4978" y="5735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8" name="Text Box 17335"/>
            <p:cNvSpPr txBox="1">
              <a:spLocks noChangeArrowheads="1"/>
            </p:cNvSpPr>
            <p:nvPr/>
          </p:nvSpPr>
          <p:spPr bwMode="auto">
            <a:xfrm>
              <a:off x="4825" y="5556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32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89" name="AutoShape 17340"/>
            <p:cNvSpPr>
              <a:spLocks noChangeShapeType="1"/>
            </p:cNvSpPr>
            <p:nvPr/>
          </p:nvSpPr>
          <p:spPr bwMode="auto">
            <a:xfrm flipH="1">
              <a:off x="4651" y="5462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0" name="Text Box 17335"/>
            <p:cNvSpPr txBox="1">
              <a:spLocks noChangeArrowheads="1"/>
            </p:cNvSpPr>
            <p:nvPr/>
          </p:nvSpPr>
          <p:spPr bwMode="auto">
            <a:xfrm>
              <a:off x="4498" y="5191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16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91" name="AutoShape 17340"/>
            <p:cNvSpPr>
              <a:spLocks noChangeShapeType="1"/>
            </p:cNvSpPr>
            <p:nvPr/>
          </p:nvSpPr>
          <p:spPr bwMode="auto">
            <a:xfrm flipH="1">
              <a:off x="4978" y="4847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2" name="Text Box 17335"/>
            <p:cNvSpPr txBox="1">
              <a:spLocks noChangeArrowheads="1"/>
            </p:cNvSpPr>
            <p:nvPr/>
          </p:nvSpPr>
          <p:spPr bwMode="auto">
            <a:xfrm>
              <a:off x="4825" y="4652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32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93" name="AutoShape 17340"/>
            <p:cNvSpPr>
              <a:spLocks noChangeShapeType="1"/>
            </p:cNvSpPr>
            <p:nvPr/>
          </p:nvSpPr>
          <p:spPr bwMode="auto">
            <a:xfrm flipH="1">
              <a:off x="4642" y="4534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4" name="Text Box 17335"/>
            <p:cNvSpPr txBox="1">
              <a:spLocks noChangeArrowheads="1"/>
            </p:cNvSpPr>
            <p:nvPr/>
          </p:nvSpPr>
          <p:spPr bwMode="auto">
            <a:xfrm>
              <a:off x="4489" y="4263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16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95" name="AutoShape 17340"/>
            <p:cNvSpPr>
              <a:spLocks noChangeShapeType="1"/>
            </p:cNvSpPr>
            <p:nvPr/>
          </p:nvSpPr>
          <p:spPr bwMode="auto">
            <a:xfrm flipH="1">
              <a:off x="4634" y="3668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6" name="Text Box 17335"/>
            <p:cNvSpPr txBox="1">
              <a:spLocks noChangeArrowheads="1"/>
            </p:cNvSpPr>
            <p:nvPr/>
          </p:nvSpPr>
          <p:spPr bwMode="auto">
            <a:xfrm>
              <a:off x="4481" y="3397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32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97" name="AutoShape 17340"/>
            <p:cNvSpPr>
              <a:spLocks noChangeShapeType="1"/>
            </p:cNvSpPr>
            <p:nvPr/>
          </p:nvSpPr>
          <p:spPr bwMode="auto">
            <a:xfrm flipH="1">
              <a:off x="4634" y="2820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8" name="Text Box 17335"/>
            <p:cNvSpPr txBox="1">
              <a:spLocks noChangeArrowheads="1"/>
            </p:cNvSpPr>
            <p:nvPr/>
          </p:nvSpPr>
          <p:spPr bwMode="auto">
            <a:xfrm>
              <a:off x="4481" y="2549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32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99" name="AutoShape 17340"/>
            <p:cNvSpPr>
              <a:spLocks noChangeShapeType="1"/>
            </p:cNvSpPr>
            <p:nvPr/>
          </p:nvSpPr>
          <p:spPr bwMode="auto">
            <a:xfrm flipH="1">
              <a:off x="4986" y="3139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0" name="Text Box 17335"/>
            <p:cNvSpPr txBox="1">
              <a:spLocks noChangeArrowheads="1"/>
            </p:cNvSpPr>
            <p:nvPr/>
          </p:nvSpPr>
          <p:spPr bwMode="auto">
            <a:xfrm>
              <a:off x="4833" y="2898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38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1" name="AutoShape 17340"/>
            <p:cNvSpPr>
              <a:spLocks noChangeShapeType="1"/>
            </p:cNvSpPr>
            <p:nvPr/>
          </p:nvSpPr>
          <p:spPr bwMode="auto">
            <a:xfrm flipH="1">
              <a:off x="5009" y="3968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2" name="Text Box 17335"/>
            <p:cNvSpPr txBox="1">
              <a:spLocks noChangeArrowheads="1"/>
            </p:cNvSpPr>
            <p:nvPr/>
          </p:nvSpPr>
          <p:spPr bwMode="auto">
            <a:xfrm>
              <a:off x="4856" y="3801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38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3" name="Text Box 13530"/>
            <p:cNvSpPr txBox="1">
              <a:spLocks noChangeArrowheads="1"/>
            </p:cNvSpPr>
            <p:nvPr/>
          </p:nvSpPr>
          <p:spPr bwMode="auto">
            <a:xfrm>
              <a:off x="9098" y="6637"/>
              <a:ext cx="1164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RuleID_out</a:t>
              </a:r>
              <a:endPara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4" name="AutoShape 13473"/>
            <p:cNvSpPr>
              <a:spLocks noChangeShapeType="1"/>
            </p:cNvSpPr>
            <p:nvPr/>
          </p:nvSpPr>
          <p:spPr bwMode="auto">
            <a:xfrm flipV="1">
              <a:off x="2132" y="2537"/>
              <a:ext cx="295" cy="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5" name="Text Box 13476"/>
            <p:cNvSpPr txBox="1">
              <a:spLocks noChangeArrowheads="1"/>
            </p:cNvSpPr>
            <p:nvPr/>
          </p:nvSpPr>
          <p:spPr bwMode="auto">
            <a:xfrm>
              <a:off x="7532" y="1693"/>
              <a:ext cx="1798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incoming packet</a:t>
              </a:r>
              <a:endPara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6" name="Text Box 13478"/>
            <p:cNvSpPr txBox="1">
              <a:spLocks noChangeArrowheads="1"/>
            </p:cNvSpPr>
            <p:nvPr/>
          </p:nvSpPr>
          <p:spPr bwMode="auto">
            <a:xfrm>
              <a:off x="8107" y="2172"/>
              <a:ext cx="1312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bucket_addr</a:t>
              </a:r>
              <a:endPara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07" name="AutoShape 106"/>
            <p:cNvSpPr>
              <a:spLocks noChangeShapeType="1"/>
            </p:cNvSpPr>
            <p:nvPr/>
          </p:nvSpPr>
          <p:spPr bwMode="auto">
            <a:xfrm>
              <a:off x="6473" y="4805"/>
              <a:ext cx="141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8" name="AutoShape 17340"/>
            <p:cNvSpPr>
              <a:spLocks noChangeShapeType="1"/>
            </p:cNvSpPr>
            <p:nvPr/>
          </p:nvSpPr>
          <p:spPr bwMode="auto">
            <a:xfrm flipH="1">
              <a:off x="6337" y="7341"/>
              <a:ext cx="87" cy="13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9" name="Text Box 17335"/>
            <p:cNvSpPr txBox="1">
              <a:spLocks noChangeArrowheads="1"/>
            </p:cNvSpPr>
            <p:nvPr/>
          </p:nvSpPr>
          <p:spPr bwMode="auto">
            <a:xfrm>
              <a:off x="6184" y="7151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新細明體" pitchFamily="18" charset="-120"/>
                  <a:cs typeface="Times New Roman" pitchFamily="18" charset="0"/>
                </a:rPr>
                <a:t>14</a:t>
              </a:r>
              <a:endParaRPr kumimoji="1" lang="en-US" altLang="zh-TW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433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64" y="1772816"/>
            <a:ext cx="7913404" cy="371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2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sz="2800" dirty="0" smtClean="0"/>
              <a:t>We </a:t>
            </a:r>
            <a:r>
              <a:rPr lang="en-US" altLang="zh-TW" sz="2800" dirty="0"/>
              <a:t>propose </a:t>
            </a:r>
            <a:r>
              <a:rPr lang="en-US" altLang="zh-TW" sz="2800" dirty="0" smtClean="0"/>
              <a:t>a </a:t>
            </a:r>
            <a:r>
              <a:rPr lang="en-US" altLang="zh-TW" sz="2800" dirty="0"/>
              <a:t>scheme called </a:t>
            </a:r>
            <a:r>
              <a:rPr lang="en-US" altLang="zh-TW" sz="2800" dirty="0">
                <a:solidFill>
                  <a:srgbClr val="FF0000"/>
                </a:solidFill>
              </a:rPr>
              <a:t>Layer based Search Tree (LST) </a:t>
            </a:r>
            <a:r>
              <a:rPr lang="en-US" altLang="zh-TW" sz="2800" dirty="0"/>
              <a:t>to solve </a:t>
            </a:r>
            <a:r>
              <a:rPr lang="en-US" altLang="zh-TW" sz="2800" dirty="0" smtClean="0"/>
              <a:t>multi-field  </a:t>
            </a:r>
            <a:r>
              <a:rPr lang="en-US" altLang="zh-TW" sz="2800" dirty="0"/>
              <a:t>packet  classification  problem</a:t>
            </a:r>
            <a:r>
              <a:rPr lang="en-US" altLang="zh-TW" sz="2800" dirty="0" smtClean="0"/>
              <a:t>.</a:t>
            </a:r>
          </a:p>
          <a:p>
            <a:pPr lvl="1"/>
            <a:r>
              <a:rPr lang="en-US" altLang="zh-TW" sz="2800" dirty="0"/>
              <a:t>LST </a:t>
            </a:r>
            <a:r>
              <a:rPr lang="en-US" altLang="zh-TW" sz="2800" dirty="0" smtClean="0"/>
              <a:t>search engine with dual ported memory </a:t>
            </a:r>
            <a:r>
              <a:rPr lang="en-US" altLang="zh-TW" sz="2800" dirty="0"/>
              <a:t>can sustain the throughput of over 120 </a:t>
            </a:r>
            <a:r>
              <a:rPr lang="en-US" altLang="zh-TW" sz="2800" dirty="0" err="1"/>
              <a:t>Gbps</a:t>
            </a:r>
            <a:r>
              <a:rPr lang="en-US" altLang="zh-TW" sz="2800" dirty="0"/>
              <a:t> for the </a:t>
            </a:r>
            <a:r>
              <a:rPr lang="en-US" altLang="zh-TW" sz="2800" dirty="0" smtClean="0"/>
              <a:t>packets </a:t>
            </a:r>
            <a:r>
              <a:rPr lang="en-US" altLang="zh-TW" sz="2800" dirty="0"/>
              <a:t>of minimum size (40 bytes</a:t>
            </a:r>
            <a:r>
              <a:rPr lang="en-US" altLang="zh-TW" sz="2800" dirty="0" smtClean="0"/>
              <a:t>).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657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 Hardware Architecture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484784"/>
            <a:ext cx="5958253" cy="461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87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Three type synthetic classifiers:</a:t>
            </a:r>
          </a:p>
          <a:p>
            <a:pPr lvl="1"/>
            <a:r>
              <a:rPr lang="en-US" altLang="zh-TW" sz="2400" dirty="0"/>
              <a:t>Access Control List (ACL)</a:t>
            </a:r>
          </a:p>
          <a:p>
            <a:pPr lvl="1"/>
            <a:r>
              <a:rPr lang="en-US" altLang="zh-TW" sz="2400" dirty="0"/>
              <a:t>Firewall (FW)</a:t>
            </a:r>
          </a:p>
          <a:p>
            <a:pPr lvl="1"/>
            <a:r>
              <a:rPr lang="en-US" altLang="zh-TW" sz="2400" dirty="0"/>
              <a:t>IP Chain (IPC)</a:t>
            </a:r>
          </a:p>
          <a:p>
            <a:r>
              <a:rPr lang="en-US" altLang="zh-TW" sz="2800" dirty="0"/>
              <a:t>We assume the memory schemes:</a:t>
            </a:r>
          </a:p>
          <a:p>
            <a:pPr lvl="1"/>
            <a:r>
              <a:rPr lang="en-US" altLang="zh-TW" sz="2400" dirty="0" err="1" smtClean="0"/>
              <a:t>HyperCuts</a:t>
            </a:r>
            <a:r>
              <a:rPr lang="en-US" altLang="zh-TW" sz="2400" dirty="0"/>
              <a:t>, EffiCuts and LPST, are 22, 22 and 24 bytes, respectively</a:t>
            </a:r>
            <a:r>
              <a:rPr lang="en-US" altLang="zh-TW" sz="2400" dirty="0" smtClean="0"/>
              <a:t>.</a:t>
            </a:r>
            <a:endParaRPr lang="en-US" altLang="zh-TW" sz="2400" dirty="0"/>
          </a:p>
          <a:p>
            <a:r>
              <a:rPr lang="en-US" altLang="zh-TW" sz="2800" dirty="0"/>
              <a:t>We set the bucket size to 16.</a:t>
            </a: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176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244249"/>
              </p:ext>
            </p:extLst>
          </p:nvPr>
        </p:nvGraphicFramePr>
        <p:xfrm>
          <a:off x="645330" y="2348880"/>
          <a:ext cx="7812870" cy="2916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287"/>
                <a:gridCol w="781287"/>
                <a:gridCol w="781287"/>
                <a:gridCol w="781287"/>
                <a:gridCol w="781287"/>
                <a:gridCol w="781287"/>
                <a:gridCol w="781287"/>
                <a:gridCol w="781287"/>
                <a:gridCol w="781287"/>
                <a:gridCol w="781287"/>
              </a:tblGrid>
              <a:tr h="518162">
                <a:tc row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ysClr val="windowText" lastClr="000000"/>
                          </a:solidFill>
                        </a:rPr>
                        <a:t>ACL1 10K</a:t>
                      </a:r>
                      <a:endParaRPr lang="zh-TW" alt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ysClr val="windowText" lastClr="000000"/>
                          </a:solidFill>
                        </a:rPr>
                        <a:t>FW1 10K</a:t>
                      </a:r>
                      <a:endParaRPr lang="zh-TW" alt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sysClr val="windowText" lastClr="000000"/>
                          </a:solidFill>
                        </a:rPr>
                        <a:t>IPC1 10K</a:t>
                      </a:r>
                      <a:endParaRPr lang="zh-TW" alt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8494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Layer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Node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Height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Layer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Node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Height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Layer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Node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Height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37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Search tree 1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2256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458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2007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12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37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Search tree 2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54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256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249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37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Search tree 3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36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47800" y="1601318"/>
            <a:ext cx="54102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zh-TW" sz="2400" kern="0" dirty="0" smtClean="0"/>
              <a:t>Detailed analysis of proposed scheme</a:t>
            </a:r>
            <a:endParaRPr lang="zh-TW" altLang="en-US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1527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47800" y="1601318"/>
            <a:ext cx="54102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zh-TW" sz="2400" kern="0" dirty="0"/>
              <a:t>Memory usage (Bytes per rules)</a:t>
            </a:r>
          </a:p>
        </p:txBody>
      </p:sp>
      <p:graphicFrame>
        <p:nvGraphicFramePr>
          <p:cNvPr id="9" name="圖表 8"/>
          <p:cNvGraphicFramePr/>
          <p:nvPr/>
        </p:nvGraphicFramePr>
        <p:xfrm>
          <a:off x="251520" y="2168860"/>
          <a:ext cx="85680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221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47800" y="1601318"/>
            <a:ext cx="67246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zh-TW" sz="2400" kern="0" dirty="0"/>
              <a:t>Number of memory accesses in the worst </a:t>
            </a:r>
            <a:r>
              <a:rPr lang="en-US" altLang="zh-TW" sz="2400" kern="0" dirty="0" smtClean="0"/>
              <a:t>case</a:t>
            </a:r>
            <a:endParaRPr lang="en-US" altLang="zh-TW" sz="2400" kern="0" dirty="0"/>
          </a:p>
        </p:txBody>
      </p:sp>
      <p:graphicFrame>
        <p:nvGraphicFramePr>
          <p:cNvPr id="10" name="圖表 9"/>
          <p:cNvGraphicFramePr/>
          <p:nvPr/>
        </p:nvGraphicFramePr>
        <p:xfrm>
          <a:off x="539552" y="2132856"/>
          <a:ext cx="813690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6314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71600" y="1601318"/>
            <a:ext cx="72008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zh-TW" sz="2400" kern="0" dirty="0"/>
              <a:t>Number of memory accesses in the average </a:t>
            </a:r>
            <a:r>
              <a:rPr lang="en-US" altLang="zh-TW" sz="2400" kern="0" dirty="0" smtClean="0"/>
              <a:t>case</a:t>
            </a:r>
            <a:endParaRPr lang="en-US" altLang="zh-TW" sz="2400" kern="0" dirty="0"/>
          </a:p>
        </p:txBody>
      </p:sp>
      <p:graphicFrame>
        <p:nvGraphicFramePr>
          <p:cNvPr id="9" name="圖表 8"/>
          <p:cNvGraphicFramePr/>
          <p:nvPr/>
        </p:nvGraphicFramePr>
        <p:xfrm>
          <a:off x="575556" y="2276872"/>
          <a:ext cx="7992888" cy="38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152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The results of hardware simulation implemented in Xilinx 12.2</a:t>
            </a:r>
          </a:p>
          <a:p>
            <a:r>
              <a:rPr lang="en-US" altLang="zh-TW" sz="2400" dirty="0"/>
              <a:t>The target device is Xilinx Virtex-5 XC5VFX200T</a:t>
            </a:r>
          </a:p>
          <a:p>
            <a:r>
              <a:rPr lang="en-US" altLang="zh-TW" sz="2400" dirty="0"/>
              <a:t>Performance Metric</a:t>
            </a:r>
            <a:endParaRPr lang="en-US" altLang="zh-TW" sz="2800" dirty="0"/>
          </a:p>
          <a:p>
            <a:pPr lvl="1"/>
            <a:r>
              <a:rPr lang="en-US" altLang="zh-TW" sz="2300" dirty="0"/>
              <a:t>Slice: The LUT resource in Xilinx FPGA chip</a:t>
            </a:r>
          </a:p>
          <a:p>
            <a:pPr lvl="1"/>
            <a:r>
              <a:rPr lang="en-US" altLang="zh-TW" sz="2300" dirty="0"/>
              <a:t>Block RAMs: The dual-port on-chip memory resource in </a:t>
            </a:r>
            <a:r>
              <a:rPr lang="en-US" altLang="zh-TW" sz="2300" dirty="0" smtClean="0"/>
              <a:t>Xilinx </a:t>
            </a:r>
            <a:r>
              <a:rPr lang="en-US" altLang="zh-TW" sz="2300" dirty="0"/>
              <a:t>FPGA chip</a:t>
            </a:r>
          </a:p>
          <a:p>
            <a:pPr lvl="1"/>
            <a:r>
              <a:rPr lang="en-US" altLang="zh-TW" sz="2300" dirty="0"/>
              <a:t>Minimum packet size= 40 </a:t>
            </a:r>
            <a:r>
              <a:rPr lang="en-US" altLang="zh-TW" sz="2300" dirty="0" smtClean="0"/>
              <a:t>bytes = </a:t>
            </a:r>
            <a:r>
              <a:rPr lang="en-US" altLang="zh-TW" sz="2300" dirty="0"/>
              <a:t>320 bits</a:t>
            </a:r>
          </a:p>
          <a:p>
            <a:pPr lvl="1"/>
            <a:r>
              <a:rPr lang="en-US" altLang="zh-TW" sz="2300" dirty="0"/>
              <a:t>Throughput(</a:t>
            </a:r>
            <a:r>
              <a:rPr lang="en-US" altLang="zh-TW" sz="2300" dirty="0" err="1"/>
              <a:t>Gps</a:t>
            </a:r>
            <a:r>
              <a:rPr lang="en-US" altLang="zh-TW" sz="2300" dirty="0"/>
              <a:t>) = </a:t>
            </a:r>
            <a:r>
              <a:rPr lang="en-US" altLang="zh-TW" sz="1800" dirty="0"/>
              <a:t>( Packet size(bits)*Frequency(MHz) )/1024</a:t>
            </a:r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96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The results of hardware simulation implemented in Xilinx 12.2</a:t>
            </a:r>
          </a:p>
          <a:p>
            <a:r>
              <a:rPr lang="en-US" altLang="zh-TW" sz="2400" dirty="0"/>
              <a:t>The target device is Xilinx Virtex-5 XC5VFX200T</a:t>
            </a:r>
          </a:p>
          <a:p>
            <a:r>
              <a:rPr lang="en-US" altLang="zh-TW" sz="2400" dirty="0"/>
              <a:t>Performance Metric</a:t>
            </a:r>
            <a:endParaRPr lang="en-US" altLang="zh-TW" sz="2800" dirty="0"/>
          </a:p>
          <a:p>
            <a:pPr lvl="1"/>
            <a:r>
              <a:rPr lang="en-US" altLang="zh-TW" sz="2300" dirty="0"/>
              <a:t>Slice: The LUT resource in Xilinx FPGA chip</a:t>
            </a:r>
          </a:p>
          <a:p>
            <a:pPr lvl="1"/>
            <a:r>
              <a:rPr lang="en-US" altLang="zh-TW" sz="2300" dirty="0"/>
              <a:t>Block RAMs: The dual-port on-chip memory resource in </a:t>
            </a:r>
            <a:r>
              <a:rPr lang="en-US" altLang="zh-TW" sz="2300" dirty="0" smtClean="0"/>
              <a:t>Xilinx </a:t>
            </a:r>
            <a:r>
              <a:rPr lang="en-US" altLang="zh-TW" sz="2300" dirty="0"/>
              <a:t>FPGA chip</a:t>
            </a:r>
          </a:p>
          <a:p>
            <a:pPr lvl="1"/>
            <a:r>
              <a:rPr lang="en-US" altLang="zh-TW" sz="2300" dirty="0"/>
              <a:t>Minimum packet size= 40 </a:t>
            </a:r>
            <a:r>
              <a:rPr lang="en-US" altLang="zh-TW" sz="2300" dirty="0" smtClean="0"/>
              <a:t>bytes = </a:t>
            </a:r>
            <a:r>
              <a:rPr lang="en-US" altLang="zh-TW" sz="2300" dirty="0"/>
              <a:t>320 bits</a:t>
            </a:r>
          </a:p>
          <a:p>
            <a:pPr lvl="1"/>
            <a:r>
              <a:rPr lang="en-US" altLang="zh-TW" sz="2300" dirty="0"/>
              <a:t>Throughput(</a:t>
            </a:r>
            <a:r>
              <a:rPr lang="en-US" altLang="zh-TW" sz="2300" dirty="0" err="1"/>
              <a:t>Gps</a:t>
            </a:r>
            <a:r>
              <a:rPr lang="en-US" altLang="zh-TW" sz="2300" dirty="0"/>
              <a:t>) = </a:t>
            </a:r>
            <a:r>
              <a:rPr lang="en-US" altLang="zh-TW" sz="1800" dirty="0"/>
              <a:t>( Packet size(bits)*Frequency(MHz) )/1024</a:t>
            </a:r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23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27584" y="1484784"/>
          <a:ext cx="7584503" cy="4536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84155"/>
                <a:gridCol w="2214454"/>
                <a:gridCol w="1495298"/>
                <a:gridCol w="1495298"/>
                <a:gridCol w="1495298"/>
              </a:tblGrid>
              <a:tr h="252000">
                <a:tc gridSpan="2">
                  <a:txBody>
                    <a:bodyPr/>
                    <a:lstStyle/>
                    <a:p>
                      <a:endParaRPr lang="zh-TW" altLang="en-US" sz="1600" dirty="0">
                        <a:latin typeface="+mn-l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ACL1_10K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IPC1_10K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</a:rPr>
                        <a:t>FW1_10K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Engine 0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Bucket Size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12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13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5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Tree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37.64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38.13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12.8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Bucket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181.17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212.69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63.1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Total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218.81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250.82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75.9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Engine 1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Bucket Size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7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10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7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Tree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1.29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7.23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11.89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Bucket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6.63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36.55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69.73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Total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7.92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43.78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81.62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Engine 2</a:t>
                      </a:r>
                      <a:endParaRPr lang="zh-TW" sz="1600" b="1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Bucket Size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2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3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7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Tree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0.017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0.19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1.84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Bucket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0.026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0.33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5.28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Total Memory(KB)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0.043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/>
                        <a:t>0.52</a:t>
                      </a:r>
                      <a:endParaRPr lang="zh-TW" sz="1600" kern="10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7.12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/>
                        <a:t>Total Memory usage(KB)</a:t>
                      </a:r>
                      <a:endParaRPr lang="zh-TW" altLang="en-US" sz="1600" dirty="0">
                        <a:latin typeface="+mn-l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226.78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295.13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164.64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/>
                        <a:t># of rules (LST/original)</a:t>
                      </a:r>
                      <a:endParaRPr lang="zh-TW" altLang="en-US" sz="1600" b="0" dirty="0">
                        <a:latin typeface="+mn-l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/>
                        <a:t>11098/9603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/>
                        <a:t>15141/9037</a:t>
                      </a:r>
                      <a:endParaRPr lang="zh-TW" altLang="zh-TW" sz="16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/>
                        <a:t>9876/9311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/>
                        <a:t>Duplication ratio</a:t>
                      </a:r>
                      <a:endParaRPr lang="zh-TW" altLang="en-US" sz="1600" b="0" dirty="0">
                        <a:latin typeface="+mn-l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1.16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/>
                        <a:t>1.68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/>
                        <a:t>1.06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/>
                        <a:t># of buckets (merging/original)</a:t>
                      </a:r>
                      <a:endParaRPr lang="zh-TW" altLang="en-US" sz="1600" dirty="0">
                        <a:latin typeface="+mn-l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/>
                        <a:t>964/2768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latin typeface="+mn-lt"/>
                          <a:ea typeface="新細明體"/>
                          <a:cs typeface="Times New Roman"/>
                        </a:rPr>
                        <a:t>1254/3254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/>
                        <a:t>1939/2099</a:t>
                      </a:r>
                      <a:endParaRPr lang="zh-TW" altLang="zh-TW" sz="16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/>
                        <a:t>Merging ratio</a:t>
                      </a:r>
                      <a:endParaRPr lang="zh-TW" altLang="en-US" sz="1600" b="0" dirty="0">
                        <a:latin typeface="+mn-l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0.65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/>
                        <a:t>0.61</a:t>
                      </a:r>
                      <a:endParaRPr lang="zh-TW" altLang="zh-TW" sz="16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/>
                        <a:t>0.08</a:t>
                      </a:r>
                      <a:endParaRPr lang="zh-TW" sz="1600" kern="100" dirty="0"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10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83568" y="2600908"/>
          <a:ext cx="7845424" cy="292576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94420"/>
                <a:gridCol w="1836204"/>
                <a:gridCol w="1872208"/>
                <a:gridCol w="1404156"/>
                <a:gridCol w="1438436"/>
              </a:tblGrid>
              <a:tr h="1097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Rule Table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7" marR="68567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Slices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Used/Available (utilization)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7" marR="68567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Block RAMs Used/ Available (utilization)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7" marR="68567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Frequency (MHz)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7" marR="68567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Throughput</a:t>
                      </a:r>
                      <a:b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sz="1800" kern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Gbps</a:t>
                      </a: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7" marR="68567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ACL1_10K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7" marR="68567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</a:rPr>
                        <a:t>898/30720 (3.2%)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solidFill>
                            <a:sysClr val="windowText" lastClr="000000"/>
                          </a:solidFill>
                        </a:rPr>
                        <a:t>95/456</a:t>
                      </a:r>
                      <a:r>
                        <a:rPr lang="en-US" sz="1800" kern="1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kern="100" dirty="0" smtClean="0">
                          <a:solidFill>
                            <a:sysClr val="windowText" lastClr="000000"/>
                          </a:solidFill>
                        </a:rPr>
                        <a:t>(20.8</a:t>
                      </a: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</a:rPr>
                        <a:t>%)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ysClr val="windowText" lastClr="000000"/>
                          </a:solidFill>
                        </a:rPr>
                        <a:t>194.64</a:t>
                      </a:r>
                      <a:endParaRPr lang="zh-TW" sz="18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ysClr val="windowText" lastClr="000000"/>
                          </a:solidFill>
                        </a:rPr>
                        <a:t>62.28</a:t>
                      </a:r>
                      <a:endParaRPr lang="zh-TW" sz="18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IPC1_10K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7" marR="68567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 smtClean="0">
                          <a:solidFill>
                            <a:sysClr val="windowText" lastClr="000000"/>
                          </a:solidFill>
                        </a:rPr>
                        <a:t>924/30720</a:t>
                      </a:r>
                      <a:r>
                        <a:rPr lang="en-US" sz="1800" kern="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kern="0" dirty="0" smtClean="0">
                          <a:solidFill>
                            <a:sysClr val="windowText" lastClr="000000"/>
                          </a:solidFill>
                        </a:rPr>
                        <a:t>(3.0</a:t>
                      </a:r>
                      <a:r>
                        <a:rPr lang="en-US" sz="1800" kern="0" dirty="0">
                          <a:solidFill>
                            <a:sysClr val="windowText" lastClr="000000"/>
                          </a:solidFill>
                        </a:rPr>
                        <a:t>%)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ysClr val="windowText" lastClr="000000"/>
                          </a:solidFill>
                        </a:rPr>
                        <a:t>121/456 (26.5%)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ysClr val="windowText" lastClr="000000"/>
                          </a:solidFill>
                        </a:rPr>
                        <a:t>192.02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ysClr val="windowText" lastClr="000000"/>
                          </a:solidFill>
                        </a:rPr>
                        <a:t>61.45</a:t>
                      </a:r>
                      <a:endParaRPr lang="zh-TW" sz="18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FW1_10K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7" marR="68567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ysClr val="windowText" lastClr="000000"/>
                          </a:solidFill>
                        </a:rPr>
                        <a:t>827/30720 (2.7%)</a:t>
                      </a:r>
                      <a:endParaRPr lang="zh-TW" sz="18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0">
                          <a:solidFill>
                            <a:sysClr val="windowText" lastClr="000000"/>
                          </a:solidFill>
                        </a:rPr>
                        <a:t>103/456 (22.6%)</a:t>
                      </a:r>
                      <a:endParaRPr lang="zh-TW" sz="18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</a:rPr>
                        <a:t>196.95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ysClr val="windowText" lastClr="000000"/>
                          </a:solidFill>
                        </a:rPr>
                        <a:t>63.05</a:t>
                      </a:r>
                      <a:endParaRPr lang="zh-TW" sz="18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68350" y="1449388"/>
            <a:ext cx="76962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zh-TW" sz="2400" dirty="0">
                <a:latin typeface="Times New Roman" pitchFamily="18" charset="0"/>
              </a:rPr>
              <a:t>The FPGA resources utilization for 10K rule tables (packet size: 40Bytes)</a:t>
            </a:r>
          </a:p>
        </p:txBody>
      </p:sp>
    </p:spTree>
    <p:extLst>
      <p:ext uri="{BB962C8B-B14F-4D97-AF65-F5344CB8AC3E}">
        <p14:creationId xmlns:p14="http://schemas.microsoft.com/office/powerpoint/2010/main" val="182043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dirty="0"/>
              <a:t>There are four groups in the proposed scheme：</a:t>
            </a:r>
          </a:p>
          <a:p>
            <a:pPr algn="just"/>
            <a:endParaRPr lang="en-US" altLang="zh-TW" sz="2800" dirty="0"/>
          </a:p>
          <a:p>
            <a:pPr algn="just"/>
            <a:endParaRPr lang="en-US" altLang="zh-TW" sz="2800" dirty="0" smtClean="0"/>
          </a:p>
          <a:p>
            <a:pPr algn="just"/>
            <a:endParaRPr lang="en-US" altLang="zh-TW" sz="2800" dirty="0"/>
          </a:p>
          <a:p>
            <a:pPr algn="just"/>
            <a:endParaRPr lang="en-US" altLang="zh-TW" sz="2800" dirty="0"/>
          </a:p>
          <a:p>
            <a:pPr algn="just"/>
            <a:endParaRPr lang="en-US" altLang="zh-TW" sz="2800" dirty="0" smtClean="0"/>
          </a:p>
          <a:p>
            <a:pPr algn="just"/>
            <a:endParaRPr lang="en-US" altLang="zh-TW" sz="2800" dirty="0" smtClean="0"/>
          </a:p>
          <a:p>
            <a:pPr algn="just"/>
            <a:r>
              <a:rPr lang="en-US" altLang="zh-TW" sz="2800" dirty="0" smtClean="0"/>
              <a:t>We </a:t>
            </a:r>
            <a:r>
              <a:rPr lang="en-US" altLang="zh-TW" sz="2800" dirty="0"/>
              <a:t>select either group 2 or group 3 that has more rules than the other to merge with group 1.</a:t>
            </a:r>
          </a:p>
          <a:p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703067"/>
              </p:ext>
            </p:extLst>
          </p:nvPr>
        </p:nvGraphicFramePr>
        <p:xfrm>
          <a:off x="762001" y="2204864"/>
          <a:ext cx="7554414" cy="237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8094"/>
                <a:gridCol w="2695294"/>
                <a:gridCol w="2961026"/>
              </a:tblGrid>
              <a:tr h="641591">
                <a:tc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latin typeface="+mn-lt"/>
                          <a:ea typeface="新細明體"/>
                        </a:rPr>
                        <a:t>Source address field</a:t>
                      </a:r>
                      <a:endParaRPr lang="zh-TW" sz="2000" kern="100" dirty="0">
                        <a:solidFill>
                          <a:schemeClr val="tx1"/>
                        </a:solidFill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solidFill>
                            <a:schemeClr val="tx1"/>
                          </a:solidFill>
                          <a:latin typeface="+mn-lt"/>
                          <a:ea typeface="新細明體"/>
                        </a:rPr>
                        <a:t>Destination </a:t>
                      </a:r>
                      <a:r>
                        <a:rPr lang="en-US" sz="2000" kern="0" dirty="0">
                          <a:solidFill>
                            <a:schemeClr val="tx1"/>
                          </a:solidFill>
                          <a:latin typeface="+mn-lt"/>
                          <a:ea typeface="新細明體"/>
                        </a:rPr>
                        <a:t>address field</a:t>
                      </a:r>
                      <a:endParaRPr lang="zh-TW" sz="2000" kern="100" dirty="0">
                        <a:solidFill>
                          <a:schemeClr val="tx1"/>
                        </a:solidFill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433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Group 1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Non-Wildcard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Non-Wildcard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433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Group 2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Wildcard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Non-Wildcard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433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Group 3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Non-Wildcard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Wildcard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433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Group 4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Wildcard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latin typeface="+mn-lt"/>
                          <a:ea typeface="新細明體"/>
                        </a:rPr>
                        <a:t>Wildcard</a:t>
                      </a:r>
                      <a:endParaRPr lang="zh-TW" sz="2400" kern="100" dirty="0">
                        <a:latin typeface="+mn-lt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22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Experimental Results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68350" y="1449388"/>
            <a:ext cx="769620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en-US" altLang="zh-TW" sz="2000" dirty="0">
                <a:latin typeface="Times New Roman" pitchFamily="18" charset="0"/>
              </a:rPr>
              <a:t>The comparison of state-of-the-art FPGA-based packet classification engines with ACL_10K rule table (with dual port memory)</a:t>
            </a:r>
            <a:endParaRPr lang="en-US" altLang="zh-TW" sz="2000" dirty="0">
              <a:latin typeface="Times New Roman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76238" y="2492375"/>
          <a:ext cx="8407401" cy="33523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71526"/>
                <a:gridCol w="1425993"/>
                <a:gridCol w="1281820"/>
                <a:gridCol w="1130064"/>
                <a:gridCol w="1202060"/>
                <a:gridCol w="1295938"/>
              </a:tblGrid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Approaches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Slices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Used/Available (utilization)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Block RAMs Used/ Available (utilization)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Throughput</a:t>
                      </a:r>
                      <a:br>
                        <a:rPr lang="en-US" altLang="zh-TW" sz="14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en-US" altLang="zh-TW" sz="14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TW" sz="1400" kern="100" dirty="0" err="1" smtClean="0">
                          <a:solidFill>
                            <a:sysClr val="windowText" lastClr="000000"/>
                          </a:solidFill>
                          <a:effectLst/>
                        </a:rPr>
                        <a:t>Mpps</a:t>
                      </a:r>
                      <a:r>
                        <a:rPr lang="en-US" altLang="zh-TW" sz="14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lang="zh-TW" alt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+mn-ea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Throughput</a:t>
                      </a:r>
                      <a:b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</a:b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sz="1400" kern="10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Gbps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Efficiency (Throughput</a:t>
                      </a:r>
                      <a:r>
                        <a:rPr lang="en-US" sz="14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/ Block RAMs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Our approach</a:t>
                      </a:r>
                      <a:endParaRPr lang="zh-TW" sz="1400" b="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1796/30720 (6.4%)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95/456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(20.8%)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ysClr val="windowText" lastClr="000000"/>
                          </a:solidFill>
                        </a:rPr>
                        <a:t>389.28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124.57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1.311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0000"/>
                      </a:srgb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err="1">
                          <a:solidFill>
                            <a:sysClr val="windowText" lastClr="000000"/>
                          </a:solidFill>
                        </a:rPr>
                        <a:t>SPSTwB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[21]</a:t>
                      </a:r>
                      <a:endParaRPr lang="zh-TW" sz="1400" b="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</a:rPr>
                        <a:t>3152/30720 (10.3%)</a:t>
                      </a:r>
                      <a:endParaRPr lang="zh-TW" sz="1400" kern="10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182/456 (39.9%)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ysClr val="windowText" lastClr="000000"/>
                          </a:solidFill>
                        </a:rPr>
                        <a:t>415.96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129.99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</a:rPr>
                        <a:t>0.714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kern="1200" dirty="0" smtClean="0">
                          <a:solidFill>
                            <a:sysClr val="windowText" lastClr="000000"/>
                          </a:solidFill>
                        </a:rPr>
                        <a:t>Hyper-Cutting scheme[20]</a:t>
                      </a:r>
                      <a:endParaRPr lang="zh-TW" sz="1400" b="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7044/30720 (22.9%)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173/456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(37.9%)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323.52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101.1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0.584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SPMT [14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]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6584/30720 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(21.4%)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429/456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(94.1%)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346.04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108.14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0.252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 err="1" smtClean="0">
                          <a:solidFill>
                            <a:sysClr val="windowText" lastClr="000000"/>
                          </a:solidFill>
                          <a:effectLst/>
                        </a:rPr>
                        <a:t>BiConOLP</a:t>
                      </a:r>
                      <a:r>
                        <a:rPr lang="en-US" sz="14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[16]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6611/30720 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(21.5%)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208/456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(45.6%)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143.4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44.81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0.215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Two-dimensional Linear </a:t>
                      </a:r>
                      <a:r>
                        <a:rPr lang="en-US" sz="14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Dual-Pipeline [13]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10307/30720 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(33.5%)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</a:rPr>
                        <a:t>407/456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(89.2%)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kern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250.8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78.37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0.192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69" marR="68569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47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A </a:t>
            </a:r>
            <a:r>
              <a:rPr lang="en-US" altLang="zh-TW" sz="2800" dirty="0"/>
              <a:t>binary decision tree is used to divide the </a:t>
            </a:r>
            <a:r>
              <a:rPr lang="en-US" altLang="zh-TW" sz="2800" dirty="0" smtClean="0"/>
              <a:t>rules </a:t>
            </a:r>
            <a:r>
              <a:rPr lang="en-US" altLang="zh-TW" sz="2800" dirty="0"/>
              <a:t>into several buckets. </a:t>
            </a:r>
            <a:endParaRPr lang="en-US" altLang="zh-TW" sz="2800" dirty="0" smtClean="0"/>
          </a:p>
          <a:p>
            <a:r>
              <a:rPr lang="en-US" altLang="zh-TW" sz="2800" dirty="0" smtClean="0"/>
              <a:t>Basically</a:t>
            </a:r>
            <a:r>
              <a:rPr lang="en-US" altLang="zh-TW" sz="2800" dirty="0"/>
              <a:t>, the proposed decision tree is constructed based </a:t>
            </a:r>
            <a:r>
              <a:rPr lang="en-US" altLang="zh-TW" sz="2800" dirty="0" smtClean="0"/>
              <a:t>on  </a:t>
            </a:r>
            <a:r>
              <a:rPr lang="en-US" altLang="zh-TW" sz="2800" dirty="0" err="1" smtClean="0"/>
              <a:t>Hicuts</a:t>
            </a:r>
            <a:r>
              <a:rPr lang="en-US" altLang="zh-TW" sz="2800" dirty="0"/>
              <a:t>. </a:t>
            </a:r>
            <a:r>
              <a:rPr lang="en-US" altLang="zh-TW" sz="2800" dirty="0" smtClean="0"/>
              <a:t>We </a:t>
            </a:r>
            <a:r>
              <a:rPr lang="en-US" altLang="zh-TW" sz="2800" dirty="0"/>
              <a:t>select the field denoted by </a:t>
            </a:r>
            <a:r>
              <a:rPr lang="en-US" altLang="zh-TW" sz="2800" i="1" dirty="0"/>
              <a:t>field</a:t>
            </a:r>
            <a:r>
              <a:rPr lang="en-US" altLang="zh-TW" sz="2800" dirty="0"/>
              <a:t>(</a:t>
            </a:r>
            <a:r>
              <a:rPr lang="en-US" altLang="zh-TW" sz="2800" i="1" dirty="0"/>
              <a:t>v</a:t>
            </a:r>
            <a:r>
              <a:rPr lang="en-US" altLang="zh-TW" sz="2800" dirty="0"/>
              <a:t>) such that </a:t>
            </a:r>
            <a:r>
              <a:rPr lang="en-US" altLang="zh-TW" sz="2800" dirty="0" smtClean="0"/>
              <a:t>the resulting number  </a:t>
            </a:r>
            <a:r>
              <a:rPr lang="en-US" altLang="zh-TW" sz="2800" dirty="0"/>
              <a:t>of </a:t>
            </a:r>
            <a:r>
              <a:rPr lang="en-US" altLang="zh-TW" sz="2800" dirty="0" smtClean="0"/>
              <a:t>rule duplications is the least compared </a:t>
            </a:r>
            <a:r>
              <a:rPr lang="en-US" altLang="zh-TW" sz="2800" dirty="0"/>
              <a:t>to cutting the node along any other fields.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276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b="1" dirty="0" smtClean="0"/>
              <a:t>Attributes of each </a:t>
            </a:r>
            <a:r>
              <a:rPr lang="en-US" altLang="zh-TW" sz="2800" b="1" dirty="0"/>
              <a:t>node </a:t>
            </a:r>
            <a:r>
              <a:rPr lang="en-US" altLang="zh-TW" sz="2800" b="1" i="1" dirty="0"/>
              <a:t>v</a:t>
            </a:r>
            <a:r>
              <a:rPr lang="en-US" altLang="zh-TW" sz="2800" b="1" dirty="0"/>
              <a:t> </a:t>
            </a:r>
            <a:r>
              <a:rPr lang="en-US" altLang="zh-TW" sz="2800" dirty="0" smtClean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i="1" dirty="0" smtClean="0"/>
              <a:t>sp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P</a:t>
            </a:r>
            <a:r>
              <a:rPr lang="en-US" altLang="zh-TW" sz="2800" i="1" baseline="-25000" dirty="0" smtClean="0"/>
              <a:t>1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[</a:t>
            </a:r>
            <a:r>
              <a:rPr lang="en-US" altLang="zh-TW" sz="2800" i="1" dirty="0"/>
              <a:t>v</a:t>
            </a:r>
            <a:r>
              <a:rPr lang="en-US" altLang="zh-TW" sz="2800" dirty="0"/>
              <a:t>],…, </a:t>
            </a:r>
            <a:r>
              <a:rPr lang="en-US" altLang="zh-TW" sz="2800" i="1" dirty="0" smtClean="0"/>
              <a:t>P</a:t>
            </a:r>
            <a:r>
              <a:rPr lang="en-US" altLang="zh-TW" sz="2800" i="1" baseline="-25000" dirty="0" smtClean="0"/>
              <a:t>d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[</a:t>
            </a:r>
            <a:r>
              <a:rPr lang="en-US" altLang="zh-TW" sz="2800" i="1" dirty="0"/>
              <a:t>v</a:t>
            </a:r>
            <a:r>
              <a:rPr lang="en-US" altLang="zh-TW" sz="2800" dirty="0"/>
              <a:t>]): the address space covered </a:t>
            </a:r>
            <a:r>
              <a:rPr lang="en-US" altLang="zh-TW" sz="2800" dirty="0" smtClean="0"/>
              <a:t>  by </a:t>
            </a:r>
            <a:r>
              <a:rPr lang="en-US" altLang="zh-TW" sz="2800" dirty="0"/>
              <a:t>node </a:t>
            </a:r>
            <a:r>
              <a:rPr lang="en-US" altLang="zh-TW" sz="2800" i="1" dirty="0" smtClean="0"/>
              <a:t>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i="1" dirty="0" smtClean="0"/>
              <a:t>rule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v</a:t>
            </a:r>
            <a:r>
              <a:rPr lang="en-US" altLang="zh-TW" sz="2800" dirty="0"/>
              <a:t>): the set of rules that intersect </a:t>
            </a:r>
            <a:r>
              <a:rPr lang="en-US" altLang="zh-TW" sz="2800" i="1" dirty="0"/>
              <a:t>sp(P1 [v],…, Pd [v</a:t>
            </a:r>
            <a:r>
              <a:rPr lang="en-US" altLang="zh-TW" sz="2800" i="1" dirty="0" smtClean="0"/>
              <a:t>]).</a:t>
            </a:r>
            <a:r>
              <a:rPr lang="en-US" altLang="zh-TW" sz="28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i="1" dirty="0" smtClean="0"/>
              <a:t>field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v</a:t>
            </a:r>
            <a:r>
              <a:rPr lang="en-US" altLang="zh-TW" sz="2800" dirty="0"/>
              <a:t>): the selected field to cut the address space of </a:t>
            </a:r>
            <a:r>
              <a:rPr lang="en-US" altLang="zh-TW" sz="2800" i="1" dirty="0"/>
              <a:t>v</a:t>
            </a:r>
            <a:r>
              <a:rPr lang="en-US" altLang="zh-TW" sz="2800" dirty="0" smtClean="0"/>
              <a:t>.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58301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sz="2800" i="1" dirty="0"/>
              <a:t>right</a:t>
            </a:r>
            <a:r>
              <a:rPr lang="en-US" altLang="zh-TW" sz="2800" dirty="0"/>
              <a:t>(</a:t>
            </a:r>
            <a:r>
              <a:rPr lang="en-US" altLang="zh-TW" sz="2800" i="1" dirty="0"/>
              <a:t>v</a:t>
            </a:r>
            <a:r>
              <a:rPr lang="en-US" altLang="zh-TW" sz="2800" dirty="0"/>
              <a:t>)/</a:t>
            </a:r>
            <a:r>
              <a:rPr lang="en-US" altLang="zh-TW" sz="2800" i="1" dirty="0"/>
              <a:t>left</a:t>
            </a:r>
            <a:r>
              <a:rPr lang="en-US" altLang="zh-TW" sz="2800" dirty="0"/>
              <a:t>(</a:t>
            </a:r>
            <a:r>
              <a:rPr lang="en-US" altLang="zh-TW" sz="2800" i="1" dirty="0"/>
              <a:t>v</a:t>
            </a:r>
            <a:r>
              <a:rPr lang="en-US" altLang="zh-TW" sz="2800" dirty="0"/>
              <a:t>): the right and left child pointers of </a:t>
            </a:r>
            <a:r>
              <a:rPr lang="en-US" altLang="zh-TW" sz="2800" i="1" dirty="0"/>
              <a:t>v</a:t>
            </a:r>
            <a:r>
              <a:rPr lang="en-US" altLang="zh-TW" sz="2800" dirty="0"/>
              <a:t>. 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i="1" dirty="0" smtClean="0"/>
              <a:t>LF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v</a:t>
            </a:r>
            <a:r>
              <a:rPr lang="en-US" altLang="zh-TW" sz="2800" dirty="0"/>
              <a:t>): the layer to which node </a:t>
            </a:r>
            <a:r>
              <a:rPr lang="en-US" altLang="zh-TW" sz="2800" i="1" dirty="0"/>
              <a:t>v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belongs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i="1" dirty="0" smtClean="0"/>
              <a:t>L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v</a:t>
            </a:r>
            <a:r>
              <a:rPr lang="en-US" altLang="zh-TW" sz="2800" dirty="0"/>
              <a:t>): the set of labels from the first layer to </a:t>
            </a:r>
            <a:r>
              <a:rPr lang="en-US" altLang="zh-TW" sz="2800" i="1" dirty="0"/>
              <a:t>LF</a:t>
            </a:r>
            <a:r>
              <a:rPr lang="en-US" altLang="zh-TW" sz="2800" dirty="0"/>
              <a:t>(</a:t>
            </a:r>
            <a:r>
              <a:rPr lang="en-US" altLang="zh-TW" sz="2800" i="1" dirty="0"/>
              <a:t>v</a:t>
            </a:r>
            <a:r>
              <a:rPr lang="en-US" altLang="zh-TW" sz="2800" dirty="0"/>
              <a:t>).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789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376772"/>
            <a:ext cx="7763651" cy="405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36" y="2117081"/>
            <a:ext cx="8596527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Proposed Scheme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819" y="2096852"/>
            <a:ext cx="7944561" cy="376939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647564" y="1406545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Packet: (00010, 10010)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36096" y="2708920"/>
            <a:ext cx="612068" cy="27003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436096" y="3537012"/>
            <a:ext cx="606244" cy="324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436096" y="3861048"/>
            <a:ext cx="606244" cy="324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5412916" y="4182023"/>
            <a:ext cx="606244" cy="324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4103949" y="2718786"/>
            <a:ext cx="612068" cy="26904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106861" y="3537012"/>
            <a:ext cx="606244" cy="324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4105730" y="3861048"/>
            <a:ext cx="606244" cy="324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4735154" y="2718786"/>
            <a:ext cx="671938" cy="26904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4768001" y="3528876"/>
            <a:ext cx="606244" cy="324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4755180" y="3861048"/>
            <a:ext cx="628731" cy="3209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4759914" y="4196670"/>
            <a:ext cx="647177" cy="306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08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89313</TotalTime>
  <Words>1831</Words>
  <Application>Microsoft Office PowerPoint</Application>
  <PresentationFormat>如螢幕大小 (4:3)</PresentationFormat>
  <Paragraphs>494</Paragraphs>
  <Slides>30</Slides>
  <Notes>30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9" baseType="lpstr">
      <vt:lpstr>新細明體</vt:lpstr>
      <vt:lpstr>標楷體</vt:lpstr>
      <vt:lpstr>Arial</vt:lpstr>
      <vt:lpstr>Arial Black</vt:lpstr>
      <vt:lpstr>Calibri</vt:lpstr>
      <vt:lpstr>Cambria</vt:lpstr>
      <vt:lpstr>Times New Roman</vt:lpstr>
      <vt:lpstr>Wingdings</vt:lpstr>
      <vt:lpstr>Studio</vt:lpstr>
      <vt:lpstr>Building Balanced Search Tree based on Layered Decision Tree for Packet Classification</vt:lpstr>
      <vt:lpstr>Introduction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Proposed Scheme</vt:lpstr>
      <vt:lpstr> Hardware Architecture </vt:lpstr>
      <vt:lpstr> Hardware Architecture </vt:lpstr>
      <vt:lpstr> Hardware Architecture </vt:lpstr>
      <vt:lpstr> Hardware Architecture </vt:lpstr>
      <vt:lpstr> Hardware Architecture </vt:lpstr>
      <vt:lpstr> Hardware Architecture </vt:lpstr>
      <vt:lpstr> Hardware Architecture </vt:lpstr>
      <vt:lpstr> Hardware Architecture </vt:lpstr>
      <vt:lpstr> Hardware Architecture </vt:lpstr>
      <vt:lpstr> Hardware Architecture 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JaWes</cp:lastModifiedBy>
  <cp:revision>3223</cp:revision>
  <cp:lastPrinted>2013-07-22T14:09:02Z</cp:lastPrinted>
  <dcterms:created xsi:type="dcterms:W3CDTF">2004-07-16T19:12:18Z</dcterms:created>
  <dcterms:modified xsi:type="dcterms:W3CDTF">2015-12-30T05:55:21Z</dcterms:modified>
</cp:coreProperties>
</file>